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6" r:id="rId15"/>
    <p:sldId id="277" r:id="rId16"/>
    <p:sldId id="272" r:id="rId17"/>
    <p:sldId id="273" r:id="rId18"/>
    <p:sldId id="274" r:id="rId19"/>
    <p:sldId id="275" r:id="rId20"/>
    <p:sldId id="261" r:id="rId21"/>
    <p:sldId id="278" r:id="rId22"/>
    <p:sldId id="279" r:id="rId23"/>
    <p:sldId id="280" r:id="rId24"/>
    <p:sldId id="281" r:id="rId25"/>
    <p:sldId id="282" r:id="rId26"/>
    <p:sldId id="283" r:id="rId27"/>
    <p:sldId id="284" r:id="rId28"/>
    <p:sldId id="285" r:id="rId29"/>
    <p:sldId id="286" r:id="rId30"/>
    <p:sldId id="287" r:id="rId31"/>
    <p:sldId id="293" r:id="rId32"/>
    <p:sldId id="288" r:id="rId33"/>
    <p:sldId id="289" r:id="rId34"/>
    <p:sldId id="290" r:id="rId35"/>
    <p:sldId id="291" r:id="rId36"/>
    <p:sldId id="294" r:id="rId37"/>
    <p:sldId id="295" r:id="rId38"/>
    <p:sldId id="296" r:id="rId39"/>
    <p:sldId id="298" r:id="rId40"/>
    <p:sldId id="299" r:id="rId41"/>
    <p:sldId id="301" r:id="rId42"/>
    <p:sldId id="302" r:id="rId43"/>
    <p:sldId id="303" r:id="rId44"/>
    <p:sldId id="300" r:id="rId45"/>
    <p:sldId id="304" r:id="rId46"/>
    <p:sldId id="305" r:id="rId47"/>
    <p:sldId id="323" r:id="rId48"/>
    <p:sldId id="306" r:id="rId49"/>
    <p:sldId id="307" r:id="rId50"/>
    <p:sldId id="308" r:id="rId51"/>
    <p:sldId id="309" r:id="rId52"/>
    <p:sldId id="324" r:id="rId53"/>
    <p:sldId id="311" r:id="rId54"/>
    <p:sldId id="310" r:id="rId55"/>
    <p:sldId id="312" r:id="rId56"/>
    <p:sldId id="313" r:id="rId57"/>
    <p:sldId id="314" r:id="rId5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63" autoAdjust="0"/>
    <p:restoredTop sz="94728" autoAdjust="0"/>
  </p:normalViewPr>
  <p:slideViewPr>
    <p:cSldViewPr snapToGrid="0">
      <p:cViewPr varScale="1">
        <p:scale>
          <a:sx n="76" d="100"/>
          <a:sy n="76" d="100"/>
        </p:scale>
        <p:origin x="126" y="510"/>
      </p:cViewPr>
      <p:guideLst>
        <p:guide orient="horz" pos="2160"/>
        <p:guide pos="3840"/>
      </p:guideLst>
    </p:cSldViewPr>
  </p:slideViewPr>
  <p:outlineViewPr>
    <p:cViewPr>
      <p:scale>
        <a:sx n="33" d="100"/>
        <a:sy n="33" d="100"/>
      </p:scale>
      <p:origin x="0" y="-81672"/>
    </p:cViewPr>
  </p:outlineViewPr>
  <p:notesTextViewPr>
    <p:cViewPr>
      <p:scale>
        <a:sx n="1" d="1"/>
        <a:sy n="1" d="1"/>
      </p:scale>
      <p:origin x="0" y="0"/>
    </p:cViewPr>
  </p:notesTextViewPr>
  <p:sorterViewPr>
    <p:cViewPr>
      <p:scale>
        <a:sx n="100" d="100"/>
        <a:sy n="100" d="100"/>
      </p:scale>
      <p:origin x="0" y="-221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B4BEB09B-6E5E-4E2D-8690-81D4F0533BE1}" type="datetimeFigureOut">
              <a:rPr lang="ko-KR" altLang="en-US" smtClean="0"/>
              <a:t>2015-03-31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B3B78A0-D793-4C03-BE51-64ED3D683CDF}" type="slidenum">
              <a:rPr lang="ko-KR" altLang="en-US" smtClean="0"/>
              <a:t>‹#›</a:t>
            </a:fld>
            <a:endParaRPr lang="ko-KR" altLang="en-US"/>
          </a:p>
        </p:txBody>
      </p:sp>
    </p:spTree>
    <p:extLst>
      <p:ext uri="{BB962C8B-B14F-4D97-AF65-F5344CB8AC3E}">
        <p14:creationId xmlns:p14="http://schemas.microsoft.com/office/powerpoint/2010/main" val="96273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4BEB09B-6E5E-4E2D-8690-81D4F0533BE1}" type="datetimeFigureOut">
              <a:rPr lang="ko-KR" altLang="en-US" smtClean="0"/>
              <a:t>2015-03-31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B3B78A0-D793-4C03-BE51-64ED3D683CDF}" type="slidenum">
              <a:rPr lang="ko-KR" altLang="en-US" smtClean="0"/>
              <a:t>‹#›</a:t>
            </a:fld>
            <a:endParaRPr lang="ko-KR" altLang="en-US"/>
          </a:p>
        </p:txBody>
      </p:sp>
    </p:spTree>
    <p:extLst>
      <p:ext uri="{BB962C8B-B14F-4D97-AF65-F5344CB8AC3E}">
        <p14:creationId xmlns:p14="http://schemas.microsoft.com/office/powerpoint/2010/main" val="410394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4BEB09B-6E5E-4E2D-8690-81D4F0533BE1}" type="datetimeFigureOut">
              <a:rPr lang="ko-KR" altLang="en-US" smtClean="0"/>
              <a:t>2015-03-31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B3B78A0-D793-4C03-BE51-64ED3D683CDF}" type="slidenum">
              <a:rPr lang="ko-KR" altLang="en-US" smtClean="0"/>
              <a:t>‹#›</a:t>
            </a:fld>
            <a:endParaRPr lang="ko-KR" altLang="en-US"/>
          </a:p>
        </p:txBody>
      </p:sp>
    </p:spTree>
    <p:extLst>
      <p:ext uri="{BB962C8B-B14F-4D97-AF65-F5344CB8AC3E}">
        <p14:creationId xmlns:p14="http://schemas.microsoft.com/office/powerpoint/2010/main" val="211312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4BEB09B-6E5E-4E2D-8690-81D4F0533BE1}" type="datetimeFigureOut">
              <a:rPr lang="ko-KR" altLang="en-US" smtClean="0"/>
              <a:t>2015-03-31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B3B78A0-D793-4C03-BE51-64ED3D683CDF}" type="slidenum">
              <a:rPr lang="ko-KR" altLang="en-US" smtClean="0"/>
              <a:t>‹#›</a:t>
            </a:fld>
            <a:endParaRPr lang="ko-KR" altLang="en-US"/>
          </a:p>
        </p:txBody>
      </p:sp>
    </p:spTree>
    <p:extLst>
      <p:ext uri="{BB962C8B-B14F-4D97-AF65-F5344CB8AC3E}">
        <p14:creationId xmlns:p14="http://schemas.microsoft.com/office/powerpoint/2010/main" val="2027292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B4BEB09B-6E5E-4E2D-8690-81D4F0533BE1}" type="datetimeFigureOut">
              <a:rPr lang="ko-KR" altLang="en-US" smtClean="0"/>
              <a:t>2015-03-31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B3B78A0-D793-4C03-BE51-64ED3D683CDF}" type="slidenum">
              <a:rPr lang="ko-KR" altLang="en-US" smtClean="0"/>
              <a:t>‹#›</a:t>
            </a:fld>
            <a:endParaRPr lang="ko-KR" altLang="en-US"/>
          </a:p>
        </p:txBody>
      </p:sp>
    </p:spTree>
    <p:extLst>
      <p:ext uri="{BB962C8B-B14F-4D97-AF65-F5344CB8AC3E}">
        <p14:creationId xmlns:p14="http://schemas.microsoft.com/office/powerpoint/2010/main" val="2928434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838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6172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B4BEB09B-6E5E-4E2D-8690-81D4F0533BE1}" type="datetimeFigureOut">
              <a:rPr lang="ko-KR" altLang="en-US" smtClean="0"/>
              <a:t>2015-03-31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0B3B78A0-D793-4C03-BE51-64ED3D683CDF}" type="slidenum">
              <a:rPr lang="ko-KR" altLang="en-US" smtClean="0"/>
              <a:t>‹#›</a:t>
            </a:fld>
            <a:endParaRPr lang="ko-KR" altLang="en-US"/>
          </a:p>
        </p:txBody>
      </p:sp>
    </p:spTree>
    <p:extLst>
      <p:ext uri="{BB962C8B-B14F-4D97-AF65-F5344CB8AC3E}">
        <p14:creationId xmlns:p14="http://schemas.microsoft.com/office/powerpoint/2010/main" val="3433648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B4BEB09B-6E5E-4E2D-8690-81D4F0533BE1}" type="datetimeFigureOut">
              <a:rPr lang="ko-KR" altLang="en-US" smtClean="0"/>
              <a:t>2015-03-31</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0B3B78A0-D793-4C03-BE51-64ED3D683CDF}" type="slidenum">
              <a:rPr lang="ko-KR" altLang="en-US" smtClean="0"/>
              <a:t>‹#›</a:t>
            </a:fld>
            <a:endParaRPr lang="ko-KR" altLang="en-US"/>
          </a:p>
        </p:txBody>
      </p:sp>
    </p:spTree>
    <p:extLst>
      <p:ext uri="{BB962C8B-B14F-4D97-AF65-F5344CB8AC3E}">
        <p14:creationId xmlns:p14="http://schemas.microsoft.com/office/powerpoint/2010/main" val="124859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B4BEB09B-6E5E-4E2D-8690-81D4F0533BE1}" type="datetimeFigureOut">
              <a:rPr lang="ko-KR" altLang="en-US" smtClean="0"/>
              <a:t>2015-03-31</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0B3B78A0-D793-4C03-BE51-64ED3D683CDF}" type="slidenum">
              <a:rPr lang="ko-KR" altLang="en-US" smtClean="0"/>
              <a:t>‹#›</a:t>
            </a:fld>
            <a:endParaRPr lang="ko-KR" altLang="en-US"/>
          </a:p>
        </p:txBody>
      </p:sp>
    </p:spTree>
    <p:extLst>
      <p:ext uri="{BB962C8B-B14F-4D97-AF65-F5344CB8AC3E}">
        <p14:creationId xmlns:p14="http://schemas.microsoft.com/office/powerpoint/2010/main" val="207591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B4BEB09B-6E5E-4E2D-8690-81D4F0533BE1}" type="datetimeFigureOut">
              <a:rPr lang="ko-KR" altLang="en-US" smtClean="0"/>
              <a:t>2015-03-31</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0B3B78A0-D793-4C03-BE51-64ED3D683CDF}" type="slidenum">
              <a:rPr lang="ko-KR" altLang="en-US" smtClean="0"/>
              <a:t>‹#›</a:t>
            </a:fld>
            <a:endParaRPr lang="ko-KR" altLang="en-US"/>
          </a:p>
        </p:txBody>
      </p:sp>
    </p:spTree>
    <p:extLst>
      <p:ext uri="{BB962C8B-B14F-4D97-AF65-F5344CB8AC3E}">
        <p14:creationId xmlns:p14="http://schemas.microsoft.com/office/powerpoint/2010/main" val="2999421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4BEB09B-6E5E-4E2D-8690-81D4F0533BE1}" type="datetimeFigureOut">
              <a:rPr lang="ko-KR" altLang="en-US" smtClean="0"/>
              <a:t>2015-03-31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0B3B78A0-D793-4C03-BE51-64ED3D683CDF}" type="slidenum">
              <a:rPr lang="ko-KR" altLang="en-US" smtClean="0"/>
              <a:t>‹#›</a:t>
            </a:fld>
            <a:endParaRPr lang="ko-KR" altLang="en-US"/>
          </a:p>
        </p:txBody>
      </p:sp>
    </p:spTree>
    <p:extLst>
      <p:ext uri="{BB962C8B-B14F-4D97-AF65-F5344CB8AC3E}">
        <p14:creationId xmlns:p14="http://schemas.microsoft.com/office/powerpoint/2010/main" val="978308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4BEB09B-6E5E-4E2D-8690-81D4F0533BE1}" type="datetimeFigureOut">
              <a:rPr lang="ko-KR" altLang="en-US" smtClean="0"/>
              <a:t>2015-03-31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0B3B78A0-D793-4C03-BE51-64ED3D683CDF}" type="slidenum">
              <a:rPr lang="ko-KR" altLang="en-US" smtClean="0"/>
              <a:t>‹#›</a:t>
            </a:fld>
            <a:endParaRPr lang="ko-KR" altLang="en-US"/>
          </a:p>
        </p:txBody>
      </p:sp>
    </p:spTree>
    <p:extLst>
      <p:ext uri="{BB962C8B-B14F-4D97-AF65-F5344CB8AC3E}">
        <p14:creationId xmlns:p14="http://schemas.microsoft.com/office/powerpoint/2010/main" val="2164036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EB09B-6E5E-4E2D-8690-81D4F0533BE1}" type="datetimeFigureOut">
              <a:rPr lang="ko-KR" altLang="en-US" smtClean="0"/>
              <a:t>2015-03-31</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B78A0-D793-4C03-BE51-64ED3D683CDF}" type="slidenum">
              <a:rPr lang="ko-KR" altLang="en-US" smtClean="0"/>
              <a:t>‹#›</a:t>
            </a:fld>
            <a:endParaRPr lang="ko-KR" altLang="en-US"/>
          </a:p>
        </p:txBody>
      </p:sp>
    </p:spTree>
    <p:extLst>
      <p:ext uri="{BB962C8B-B14F-4D97-AF65-F5344CB8AC3E}">
        <p14:creationId xmlns:p14="http://schemas.microsoft.com/office/powerpoint/2010/main" val="2965923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Routing in Future Internet</a:t>
            </a:r>
            <a:endParaRPr lang="ko-KR" altLang="en-US" dirty="0"/>
          </a:p>
        </p:txBody>
      </p:sp>
      <p:sp>
        <p:nvSpPr>
          <p:cNvPr id="3" name="부제목 2"/>
          <p:cNvSpPr>
            <a:spLocks noGrp="1"/>
          </p:cNvSpPr>
          <p:nvPr>
            <p:ph type="subTitle" idx="1"/>
          </p:nvPr>
        </p:nvSpPr>
        <p:spPr/>
        <p:txBody>
          <a:bodyPr/>
          <a:lstStyle/>
          <a:p>
            <a:r>
              <a:rPr lang="en-US" altLang="ko-KR" dirty="0" smtClean="0"/>
              <a:t>2015. 3</a:t>
            </a:r>
          </a:p>
          <a:p>
            <a:endParaRPr lang="en-US" altLang="ko-KR" dirty="0"/>
          </a:p>
          <a:p>
            <a:r>
              <a:rPr lang="en-US" altLang="ko-KR" dirty="0" err="1" smtClean="0"/>
              <a:t>Deokjai</a:t>
            </a:r>
            <a:r>
              <a:rPr lang="en-US" altLang="ko-KR" dirty="0" smtClean="0"/>
              <a:t> Choi</a:t>
            </a:r>
            <a:endParaRPr lang="ko-KR" altLang="en-US" dirty="0"/>
          </a:p>
        </p:txBody>
      </p:sp>
    </p:spTree>
    <p:extLst>
      <p:ext uri="{BB962C8B-B14F-4D97-AF65-F5344CB8AC3E}">
        <p14:creationId xmlns:p14="http://schemas.microsoft.com/office/powerpoint/2010/main" val="2889985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5"/>
            <a:ext cx="10515600" cy="866775"/>
          </a:xfrm>
        </p:spPr>
        <p:txBody>
          <a:bodyPr/>
          <a:lstStyle/>
          <a:p>
            <a:r>
              <a:rPr lang="en-US" altLang="ko-KR" dirty="0"/>
              <a:t>Current Internet state for mobility</a:t>
            </a:r>
            <a:endParaRPr lang="ko-KR" altLang="en-US" dirty="0"/>
          </a:p>
        </p:txBody>
      </p:sp>
      <p:sp>
        <p:nvSpPr>
          <p:cNvPr id="3" name="내용 개체 틀 2"/>
          <p:cNvSpPr>
            <a:spLocks noGrp="1"/>
          </p:cNvSpPr>
          <p:nvPr>
            <p:ph idx="1"/>
          </p:nvPr>
        </p:nvSpPr>
        <p:spPr>
          <a:xfrm>
            <a:off x="838200" y="1409700"/>
            <a:ext cx="10515600" cy="4767263"/>
          </a:xfrm>
        </p:spPr>
        <p:txBody>
          <a:bodyPr/>
          <a:lstStyle/>
          <a:p>
            <a:r>
              <a:rPr lang="en-US" altLang="ko-KR" dirty="0" smtClean="0"/>
              <a:t>MIPv6 does not require FA.</a:t>
            </a:r>
          </a:p>
          <a:p>
            <a:pPr lvl="1"/>
            <a:r>
              <a:rPr lang="en-US" altLang="ko-KR" dirty="0" smtClean="0"/>
              <a:t>The tunnel is established btw HA and mobile node.</a:t>
            </a:r>
          </a:p>
          <a:p>
            <a:pPr lvl="1"/>
            <a:r>
              <a:rPr lang="en-US" altLang="ko-KR" dirty="0" smtClean="0"/>
              <a:t>Using routing header extension, corresponding node can send packet directly mobile node without going through HA.</a:t>
            </a:r>
          </a:p>
          <a:p>
            <a:pPr lvl="1"/>
            <a:r>
              <a:rPr lang="en-US" altLang="ko-KR" dirty="0" smtClean="0"/>
              <a:t>This </a:t>
            </a:r>
            <a:r>
              <a:rPr lang="en-US" altLang="ko-KR" dirty="0"/>
              <a:t>improvement is </a:t>
            </a:r>
            <a:r>
              <a:rPr lang="en-US" altLang="ko-KR" dirty="0" smtClean="0"/>
              <a:t>only possible </a:t>
            </a:r>
            <a:r>
              <a:rPr lang="en-US" altLang="ko-KR" dirty="0"/>
              <a:t>in fully routable IPv6 networks</a:t>
            </a:r>
            <a:r>
              <a:rPr lang="en-US" altLang="ko-KR" dirty="0" smtClean="0"/>
              <a:t>.</a:t>
            </a:r>
          </a:p>
          <a:p>
            <a:pPr lvl="1"/>
            <a:r>
              <a:rPr lang="en-US" altLang="ko-KR" dirty="0"/>
              <a:t>IPv6 has not </a:t>
            </a:r>
            <a:r>
              <a:rPr lang="en-US" altLang="ko-KR" dirty="0" smtClean="0"/>
              <a:t>been fully </a:t>
            </a:r>
            <a:r>
              <a:rPr lang="en-US" altLang="ko-KR" dirty="0"/>
              <a:t>applied in </a:t>
            </a:r>
            <a:r>
              <a:rPr lang="en-US" altLang="ko-KR" dirty="0" smtClean="0"/>
              <a:t>practice.</a:t>
            </a:r>
          </a:p>
          <a:p>
            <a:r>
              <a:rPr lang="en-US" altLang="ko-KR" dirty="0" smtClean="0"/>
              <a:t>Reason for this problem: overloaded semantics (locator + identifier)</a:t>
            </a:r>
            <a:endParaRPr lang="ko-KR" altLang="en-US" dirty="0"/>
          </a:p>
        </p:txBody>
      </p:sp>
    </p:spTree>
    <p:extLst>
      <p:ext uri="{BB962C8B-B14F-4D97-AF65-F5344CB8AC3E}">
        <p14:creationId xmlns:p14="http://schemas.microsoft.com/office/powerpoint/2010/main" val="2355122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5"/>
            <a:ext cx="10515600" cy="871247"/>
          </a:xfrm>
        </p:spPr>
        <p:txBody>
          <a:bodyPr>
            <a:normAutofit/>
          </a:bodyPr>
          <a:lstStyle/>
          <a:p>
            <a:r>
              <a:rPr lang="en-US" altLang="ko-KR" sz="4000" dirty="0"/>
              <a:t>Problems of Current Internet: </a:t>
            </a:r>
            <a:r>
              <a:rPr lang="en-US" altLang="ko-KR" sz="4000" dirty="0" err="1" smtClean="0"/>
              <a:t>Multihoming</a:t>
            </a:r>
            <a:endParaRPr lang="ko-KR" altLang="en-US" sz="4000" dirty="0"/>
          </a:p>
        </p:txBody>
      </p:sp>
      <p:sp>
        <p:nvSpPr>
          <p:cNvPr id="3" name="내용 개체 틀 2"/>
          <p:cNvSpPr>
            <a:spLocks noGrp="1"/>
          </p:cNvSpPr>
          <p:nvPr>
            <p:ph idx="1"/>
          </p:nvPr>
        </p:nvSpPr>
        <p:spPr>
          <a:xfrm>
            <a:off x="838200" y="1429555"/>
            <a:ext cx="10515600" cy="4747408"/>
          </a:xfrm>
        </p:spPr>
        <p:txBody>
          <a:bodyPr/>
          <a:lstStyle/>
          <a:p>
            <a:r>
              <a:rPr lang="en-US" altLang="ko-KR" dirty="0" smtClean="0"/>
              <a:t>2 cases: </a:t>
            </a:r>
            <a:r>
              <a:rPr lang="en-US" altLang="ko-KR" dirty="0" err="1" smtClean="0"/>
              <a:t>multihomed</a:t>
            </a:r>
            <a:r>
              <a:rPr lang="en-US" altLang="ko-KR" dirty="0" smtClean="0"/>
              <a:t> stations and networks</a:t>
            </a:r>
          </a:p>
          <a:p>
            <a:r>
              <a:rPr lang="en-US" altLang="ko-KR" dirty="0" smtClean="0"/>
              <a:t>Multiple IP addresses or more than one access network from disjoint address prefixes, probably from different ISPs.</a:t>
            </a:r>
          </a:p>
          <a:p>
            <a:r>
              <a:rPr lang="en-US" altLang="ko-KR" dirty="0" smtClean="0"/>
              <a:t>Good to avoid address reconfiguration</a:t>
            </a:r>
          </a:p>
          <a:p>
            <a:r>
              <a:rPr lang="en-US" altLang="ko-KR" dirty="0" smtClean="0"/>
              <a:t>Not assigned by ISPs (not provided assigned), but assigned by a Regional Internet Register (RIR)</a:t>
            </a:r>
          </a:p>
          <a:p>
            <a:r>
              <a:rPr lang="en-US" altLang="ko-KR" dirty="0" err="1" smtClean="0"/>
              <a:t>Multihomed</a:t>
            </a:r>
            <a:r>
              <a:rPr lang="en-US" altLang="ko-KR" dirty="0" smtClean="0"/>
              <a:t> network is independent of the ISP.</a:t>
            </a:r>
          </a:p>
        </p:txBody>
      </p:sp>
    </p:spTree>
    <p:extLst>
      <p:ext uri="{BB962C8B-B14F-4D97-AF65-F5344CB8AC3E}">
        <p14:creationId xmlns:p14="http://schemas.microsoft.com/office/powerpoint/2010/main" val="1736312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Advantages of </a:t>
            </a:r>
            <a:r>
              <a:rPr lang="en-US" altLang="ko-KR" dirty="0" err="1" smtClean="0"/>
              <a:t>multihomed</a:t>
            </a:r>
            <a:r>
              <a:rPr lang="en-US" altLang="ko-KR" dirty="0" smtClean="0"/>
              <a:t> network</a:t>
            </a:r>
            <a:endParaRPr lang="ko-KR" altLang="en-US" dirty="0"/>
          </a:p>
        </p:txBody>
      </p:sp>
      <p:sp>
        <p:nvSpPr>
          <p:cNvPr id="3" name="내용 개체 틀 2"/>
          <p:cNvSpPr>
            <a:spLocks noGrp="1"/>
          </p:cNvSpPr>
          <p:nvPr>
            <p:ph idx="1"/>
          </p:nvPr>
        </p:nvSpPr>
        <p:spPr/>
        <p:txBody>
          <a:bodyPr/>
          <a:lstStyle/>
          <a:p>
            <a:r>
              <a:rPr lang="en-US" altLang="ko-KR" dirty="0" smtClean="0"/>
              <a:t>Increased communication reliability</a:t>
            </a:r>
          </a:p>
          <a:p>
            <a:r>
              <a:rPr lang="en-US" altLang="ko-KR" dirty="0" smtClean="0"/>
              <a:t>Used for Traffic engineering, throughput maximization, and cost reduction</a:t>
            </a:r>
          </a:p>
          <a:p>
            <a:pPr lvl="1"/>
            <a:r>
              <a:rPr lang="en-US" altLang="ko-KR" dirty="0" smtClean="0"/>
              <a:t>More expensive ISPs are used for sensitive traffic whereas cheaper ones are used otherwise)</a:t>
            </a:r>
          </a:p>
          <a:p>
            <a:r>
              <a:rPr lang="en-US" altLang="ko-KR" dirty="0" smtClean="0"/>
              <a:t>No need to reconfigure network address after an ISP change.</a:t>
            </a:r>
            <a:endParaRPr lang="ko-KR" altLang="en-US" dirty="0"/>
          </a:p>
        </p:txBody>
      </p:sp>
    </p:spTree>
    <p:extLst>
      <p:ext uri="{BB962C8B-B14F-4D97-AF65-F5344CB8AC3E}">
        <p14:creationId xmlns:p14="http://schemas.microsoft.com/office/powerpoint/2010/main" val="3271669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Problems of </a:t>
            </a:r>
            <a:r>
              <a:rPr lang="en-US" altLang="ko-KR" dirty="0" err="1" smtClean="0"/>
              <a:t>multihomed</a:t>
            </a:r>
            <a:r>
              <a:rPr lang="en-US" altLang="ko-KR" dirty="0" smtClean="0"/>
              <a:t> </a:t>
            </a:r>
            <a:r>
              <a:rPr lang="en-US" altLang="ko-KR" dirty="0" err="1" smtClean="0"/>
              <a:t>nework</a:t>
            </a:r>
            <a:endParaRPr lang="ko-KR" altLang="en-US" dirty="0"/>
          </a:p>
        </p:txBody>
      </p:sp>
      <p:sp>
        <p:nvSpPr>
          <p:cNvPr id="3" name="내용 개체 틀 2"/>
          <p:cNvSpPr>
            <a:spLocks noGrp="1"/>
          </p:cNvSpPr>
          <p:nvPr>
            <p:ph idx="1"/>
          </p:nvPr>
        </p:nvSpPr>
        <p:spPr/>
        <p:txBody>
          <a:bodyPr/>
          <a:lstStyle/>
          <a:p>
            <a:r>
              <a:rPr lang="en-US" altLang="ko-KR" dirty="0" smtClean="0"/>
              <a:t>Scalability</a:t>
            </a:r>
          </a:p>
          <a:p>
            <a:pPr lvl="1"/>
            <a:r>
              <a:rPr lang="en-US" altLang="ko-KR" dirty="0" smtClean="0"/>
              <a:t>Non-aggregated prefixes must be announced to all </a:t>
            </a:r>
            <a:r>
              <a:rPr lang="en-US" altLang="ko-KR" dirty="0" err="1" smtClean="0"/>
              <a:t>ASes</a:t>
            </a:r>
            <a:r>
              <a:rPr lang="en-US" altLang="ko-KR" dirty="0" smtClean="0"/>
              <a:t> in the Internet, violating hierarchical address organization.</a:t>
            </a:r>
          </a:p>
          <a:p>
            <a:pPr lvl="1"/>
            <a:r>
              <a:rPr lang="en-US" altLang="ko-KR" dirty="0" smtClean="0"/>
              <a:t>In the last few years, the number of BGP entries has exponentially increased and is still moving up.</a:t>
            </a:r>
          </a:p>
          <a:p>
            <a:pPr lvl="1"/>
            <a:r>
              <a:rPr lang="en-US" altLang="ko-KR" dirty="0" smtClean="0"/>
              <a:t>From 2012 January to 2013 January, approximately 50,000 new active BGP entries have shown up.</a:t>
            </a:r>
          </a:p>
          <a:p>
            <a:r>
              <a:rPr lang="en-US" altLang="ko-KR" dirty="0" smtClean="0"/>
              <a:t>We need to have better solution for </a:t>
            </a:r>
            <a:r>
              <a:rPr lang="en-US" altLang="ko-KR" dirty="0" err="1" smtClean="0"/>
              <a:t>multihomed</a:t>
            </a:r>
            <a:r>
              <a:rPr lang="en-US" altLang="ko-KR" smtClean="0"/>
              <a:t> network.</a:t>
            </a:r>
            <a:endParaRPr lang="ko-KR" altLang="en-US" dirty="0"/>
          </a:p>
        </p:txBody>
      </p:sp>
    </p:spTree>
    <p:extLst>
      <p:ext uri="{BB962C8B-B14F-4D97-AF65-F5344CB8AC3E}">
        <p14:creationId xmlns:p14="http://schemas.microsoft.com/office/powerpoint/2010/main" val="2917826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1090188"/>
          </a:xfrm>
        </p:spPr>
        <p:txBody>
          <a:bodyPr>
            <a:normAutofit/>
          </a:bodyPr>
          <a:lstStyle/>
          <a:p>
            <a:r>
              <a:rPr lang="en-US" altLang="ko-KR" sz="3600" dirty="0" smtClean="0"/>
              <a:t>Example of </a:t>
            </a:r>
            <a:r>
              <a:rPr lang="en-US" altLang="ko-KR" sz="3600" dirty="0" err="1" smtClean="0"/>
              <a:t>Multihomed</a:t>
            </a:r>
            <a:r>
              <a:rPr lang="en-US" altLang="ko-KR" sz="3600" dirty="0" smtClean="0"/>
              <a:t> station and network</a:t>
            </a:r>
            <a:endParaRPr lang="ko-KR" altLang="en-US" sz="36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9403" y="1390918"/>
            <a:ext cx="8667482" cy="4687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2037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5"/>
            <a:ext cx="10515600" cy="871247"/>
          </a:xfrm>
        </p:spPr>
        <p:txBody>
          <a:bodyPr>
            <a:normAutofit/>
          </a:bodyPr>
          <a:lstStyle/>
          <a:p>
            <a:r>
              <a:rPr lang="en-US" altLang="ko-KR" sz="3600" dirty="0" smtClean="0"/>
              <a:t>Problems of current Internet: Multipath</a:t>
            </a:r>
            <a:endParaRPr lang="ko-KR" altLang="en-US" sz="3600" dirty="0"/>
          </a:p>
        </p:txBody>
      </p:sp>
      <p:sp>
        <p:nvSpPr>
          <p:cNvPr id="3" name="내용 개체 틀 2"/>
          <p:cNvSpPr>
            <a:spLocks noGrp="1"/>
          </p:cNvSpPr>
          <p:nvPr>
            <p:ph idx="1"/>
          </p:nvPr>
        </p:nvSpPr>
        <p:spPr>
          <a:xfrm>
            <a:off x="838200" y="1442434"/>
            <a:ext cx="10515600" cy="4734529"/>
          </a:xfrm>
        </p:spPr>
        <p:txBody>
          <a:bodyPr/>
          <a:lstStyle/>
          <a:p>
            <a:r>
              <a:rPr lang="en-US" altLang="ko-KR" dirty="0" smtClean="0"/>
              <a:t>Originally, the Internet was designed based on single-path routing.</a:t>
            </a:r>
          </a:p>
          <a:p>
            <a:r>
              <a:rPr lang="en-US" altLang="ko-KR" dirty="0" smtClean="0"/>
              <a:t>Advantages of multipath routing</a:t>
            </a:r>
          </a:p>
          <a:p>
            <a:pPr lvl="1"/>
            <a:r>
              <a:rPr lang="en-US" altLang="ko-KR" dirty="0" smtClean="0"/>
              <a:t>Increased available bandwidth, so provides shorter delays</a:t>
            </a:r>
          </a:p>
          <a:p>
            <a:pPr lvl="1"/>
            <a:r>
              <a:rPr lang="en-US" altLang="ko-KR" dirty="0" smtClean="0"/>
              <a:t>Increased fault tolerance</a:t>
            </a:r>
          </a:p>
          <a:p>
            <a:pPr lvl="1"/>
            <a:r>
              <a:rPr lang="en-US" altLang="ko-KR" dirty="0" smtClean="0"/>
              <a:t>Traffic engineering and load balancing possible.</a:t>
            </a:r>
          </a:p>
          <a:p>
            <a:r>
              <a:rPr lang="en-US" altLang="ko-KR" dirty="0" smtClean="0"/>
              <a:t>Obstacles for deployment</a:t>
            </a:r>
          </a:p>
          <a:p>
            <a:pPr lvl="1"/>
            <a:r>
              <a:rPr lang="en-US" altLang="ko-KR" dirty="0" smtClean="0"/>
              <a:t>Scalability from storing </a:t>
            </a:r>
            <a:r>
              <a:rPr lang="en-US" altLang="ko-KR" dirty="0" err="1" smtClean="0"/>
              <a:t>multipaths</a:t>
            </a:r>
            <a:r>
              <a:rPr lang="en-US" altLang="ko-KR" dirty="0" smtClean="0"/>
              <a:t> to every other destination</a:t>
            </a:r>
          </a:p>
          <a:p>
            <a:pPr lvl="1"/>
            <a:r>
              <a:rPr lang="en-US" altLang="ko-KR" dirty="0" smtClean="0"/>
              <a:t>Commercial agreement among ISPs</a:t>
            </a:r>
          </a:p>
          <a:p>
            <a:pPr lvl="1"/>
            <a:r>
              <a:rPr lang="en-US" altLang="ko-KR" dirty="0" smtClean="0"/>
              <a:t>Traffic control such as </a:t>
            </a:r>
            <a:r>
              <a:rPr lang="en-US" altLang="ko-KR" smtClean="0"/>
              <a:t>congestion control becomes more difficult.</a:t>
            </a:r>
            <a:endParaRPr lang="ko-KR" altLang="en-US" dirty="0"/>
          </a:p>
        </p:txBody>
      </p:sp>
    </p:spTree>
    <p:extLst>
      <p:ext uri="{BB962C8B-B14F-4D97-AF65-F5344CB8AC3E}">
        <p14:creationId xmlns:p14="http://schemas.microsoft.com/office/powerpoint/2010/main" val="1898389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04800"/>
            <a:ext cx="10515600" cy="928688"/>
          </a:xfrm>
        </p:spPr>
        <p:txBody>
          <a:bodyPr>
            <a:normAutofit/>
          </a:bodyPr>
          <a:lstStyle/>
          <a:p>
            <a:r>
              <a:rPr lang="en-US" altLang="ko-KR" sz="3600" dirty="0" smtClean="0"/>
              <a:t>Programmable path</a:t>
            </a:r>
            <a:endParaRPr lang="ko-KR" altLang="en-US" sz="3600" dirty="0"/>
          </a:p>
        </p:txBody>
      </p:sp>
      <p:sp>
        <p:nvSpPr>
          <p:cNvPr id="3" name="내용 개체 틀 2"/>
          <p:cNvSpPr>
            <a:spLocks noGrp="1"/>
          </p:cNvSpPr>
          <p:nvPr>
            <p:ph idx="1"/>
          </p:nvPr>
        </p:nvSpPr>
        <p:spPr>
          <a:xfrm>
            <a:off x="838200" y="1233488"/>
            <a:ext cx="10515600" cy="4943475"/>
          </a:xfrm>
        </p:spPr>
        <p:txBody>
          <a:bodyPr/>
          <a:lstStyle/>
          <a:p>
            <a:r>
              <a:rPr lang="en-US" altLang="ko-KR" dirty="0" smtClean="0"/>
              <a:t>If users are able to configure paths, then Internet paths will be decoupled from routing protocols and agreements of ISPs.</a:t>
            </a:r>
          </a:p>
          <a:p>
            <a:pPr lvl="1"/>
            <a:r>
              <a:rPr lang="en-US" altLang="ko-KR" dirty="0" smtClean="0"/>
              <a:t>The best path could be chosen according to user-level requirements.</a:t>
            </a:r>
          </a:p>
          <a:p>
            <a:pPr lvl="1"/>
            <a:r>
              <a:rPr lang="en-US" altLang="ko-KR" dirty="0" smtClean="0"/>
              <a:t>The Internet must handle user-level metrics and the current ISPs would have to be adapted to provide this new customized service.</a:t>
            </a:r>
          </a:p>
          <a:p>
            <a:pPr lvl="1"/>
            <a:r>
              <a:rPr lang="en-US" altLang="ko-KR" dirty="0" smtClean="0"/>
              <a:t>The freedom for users to choose paths can stimulate competition, and it leads to a reduction on the access costs.</a:t>
            </a:r>
          </a:p>
          <a:p>
            <a:r>
              <a:rPr lang="en-US" altLang="ko-KR" dirty="0" smtClean="0"/>
              <a:t>Disadvantages</a:t>
            </a:r>
          </a:p>
          <a:p>
            <a:pPr lvl="1"/>
            <a:r>
              <a:rPr lang="en-US" altLang="ko-KR" dirty="0" smtClean="0"/>
              <a:t>Increased complexity: users or agents would need wide network knowledge.</a:t>
            </a:r>
          </a:p>
          <a:p>
            <a:pPr lvl="1"/>
            <a:r>
              <a:rPr lang="en-US" altLang="ko-KR" dirty="0" smtClean="0"/>
              <a:t>It may require nodes maintaining multiple customized paths, impacting </a:t>
            </a:r>
            <a:r>
              <a:rPr lang="en-US" altLang="ko-KR" dirty="0" err="1" smtClean="0"/>
              <a:t>scalablity</a:t>
            </a:r>
            <a:r>
              <a:rPr lang="en-US" altLang="ko-KR" dirty="0" smtClean="0"/>
              <a:t>.</a:t>
            </a:r>
            <a:endParaRPr lang="ko-KR" altLang="en-US" dirty="0"/>
          </a:p>
        </p:txBody>
      </p:sp>
    </p:spTree>
    <p:extLst>
      <p:ext uri="{BB962C8B-B14F-4D97-AF65-F5344CB8AC3E}">
        <p14:creationId xmlns:p14="http://schemas.microsoft.com/office/powerpoint/2010/main" val="3400812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Programmable path</a:t>
            </a:r>
            <a:endParaRPr lang="ko-KR" altLang="en-US" dirty="0"/>
          </a:p>
        </p:txBody>
      </p:sp>
      <p:sp>
        <p:nvSpPr>
          <p:cNvPr id="3" name="내용 개체 틀 2"/>
          <p:cNvSpPr>
            <a:spLocks noGrp="1"/>
          </p:cNvSpPr>
          <p:nvPr>
            <p:ph idx="1"/>
          </p:nvPr>
        </p:nvSpPr>
        <p:spPr/>
        <p:txBody>
          <a:bodyPr/>
          <a:lstStyle/>
          <a:p>
            <a:r>
              <a:rPr lang="en-US" altLang="ko-KR" dirty="0" smtClean="0"/>
              <a:t>SDN could be an example for this trend.</a:t>
            </a:r>
          </a:p>
          <a:p>
            <a:pPr lvl="1"/>
            <a:r>
              <a:rPr lang="en-US" altLang="ko-KR" dirty="0" smtClean="0"/>
              <a:t>It neither radically changes the forwarding elements nor the contents of a packet.</a:t>
            </a:r>
          </a:p>
          <a:p>
            <a:pPr lvl="1"/>
            <a:r>
              <a:rPr lang="en-US" altLang="ko-KR" dirty="0" smtClean="0"/>
              <a:t>Controller manages the forwarding table of a switch via a programmable interface.</a:t>
            </a:r>
          </a:p>
          <a:p>
            <a:pPr lvl="1"/>
            <a:r>
              <a:rPr lang="en-US" altLang="ko-KR" dirty="0" smtClean="0"/>
              <a:t>Control decisions are taken by an external controller regarding path programmability.</a:t>
            </a:r>
            <a:endParaRPr lang="ko-KR" altLang="en-US" dirty="0"/>
          </a:p>
        </p:txBody>
      </p:sp>
    </p:spTree>
    <p:extLst>
      <p:ext uri="{BB962C8B-B14F-4D97-AF65-F5344CB8AC3E}">
        <p14:creationId xmlns:p14="http://schemas.microsoft.com/office/powerpoint/2010/main" val="2340619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Router Scalability</a:t>
            </a:r>
            <a:endParaRPr lang="ko-KR" altLang="en-US" dirty="0"/>
          </a:p>
        </p:txBody>
      </p:sp>
      <p:sp>
        <p:nvSpPr>
          <p:cNvPr id="3" name="내용 개체 틀 2"/>
          <p:cNvSpPr>
            <a:spLocks noGrp="1"/>
          </p:cNvSpPr>
          <p:nvPr>
            <p:ph idx="1"/>
          </p:nvPr>
        </p:nvSpPr>
        <p:spPr/>
        <p:txBody>
          <a:bodyPr/>
          <a:lstStyle/>
          <a:p>
            <a:r>
              <a:rPr lang="en-US" altLang="ko-KR" dirty="0" smtClean="0"/>
              <a:t>One of the most critical challenges in Future Internet design.</a:t>
            </a:r>
          </a:p>
          <a:p>
            <a:pPr lvl="1"/>
            <a:r>
              <a:rPr lang="en-US" altLang="ko-KR" dirty="0" smtClean="0"/>
              <a:t>The unlimited increase on the number of entries in FIBs and RIBs may impact the performance of packet forwarding.</a:t>
            </a:r>
          </a:p>
          <a:p>
            <a:pPr lvl="1"/>
            <a:r>
              <a:rPr lang="en-US" altLang="ko-KR" dirty="0" smtClean="0"/>
              <a:t>Since the beginning of the 1990’s the number of active BGP entries in FIBs has increased from a few hundreds to approximately 450,000 entries.</a:t>
            </a:r>
          </a:p>
          <a:p>
            <a:pPr lvl="1"/>
            <a:r>
              <a:rPr lang="en-US" altLang="ko-KR" dirty="0" smtClean="0"/>
              <a:t>Partial address aggregation’s side effects are obstacles to the Internet growth because of the address lookup and message processing time.</a:t>
            </a:r>
          </a:p>
          <a:p>
            <a:pPr lvl="1"/>
            <a:r>
              <a:rPr lang="en-US" altLang="ko-KR" dirty="0" smtClean="0"/>
              <a:t>Proposing new algorithms to improve router scalability is a major challenge to the new Internet architecture.</a:t>
            </a:r>
            <a:endParaRPr lang="ko-KR" altLang="en-US" dirty="0"/>
          </a:p>
        </p:txBody>
      </p:sp>
    </p:spTree>
    <p:extLst>
      <p:ext uri="{BB962C8B-B14F-4D97-AF65-F5344CB8AC3E}">
        <p14:creationId xmlns:p14="http://schemas.microsoft.com/office/powerpoint/2010/main" val="1738665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Scalability Threats</a:t>
            </a:r>
            <a:endParaRPr lang="ko-KR" altLang="en-US" dirty="0"/>
          </a:p>
        </p:txBody>
      </p:sp>
      <p:sp>
        <p:nvSpPr>
          <p:cNvPr id="3" name="내용 개체 틀 2"/>
          <p:cNvSpPr>
            <a:spLocks noGrp="1"/>
          </p:cNvSpPr>
          <p:nvPr>
            <p:ph idx="1"/>
          </p:nvPr>
        </p:nvSpPr>
        <p:spPr/>
        <p:txBody>
          <a:bodyPr/>
          <a:lstStyle/>
          <a:p>
            <a:r>
              <a:rPr lang="en-US" altLang="ko-KR" dirty="0" smtClean="0"/>
              <a:t>Hierarchical organization and the consequent address aggregation aim at routing scalability.</a:t>
            </a:r>
          </a:p>
          <a:p>
            <a:r>
              <a:rPr lang="en-US" altLang="ko-KR" dirty="0" smtClean="0"/>
              <a:t>Threats</a:t>
            </a:r>
          </a:p>
          <a:p>
            <a:pPr lvl="1"/>
            <a:r>
              <a:rPr lang="en-US" altLang="ko-KR" dirty="0" err="1" smtClean="0"/>
              <a:t>Multihoming</a:t>
            </a:r>
            <a:endParaRPr lang="en-US" altLang="ko-KR" dirty="0" smtClean="0"/>
          </a:p>
          <a:p>
            <a:pPr lvl="1"/>
            <a:r>
              <a:rPr lang="en-US" altLang="ko-KR" dirty="0" smtClean="0"/>
              <a:t>Multipath</a:t>
            </a:r>
          </a:p>
          <a:p>
            <a:pPr lvl="1"/>
            <a:r>
              <a:rPr lang="en-US" altLang="ko-KR" dirty="0" smtClean="0"/>
              <a:t>Mobility</a:t>
            </a:r>
          </a:p>
          <a:p>
            <a:pPr lvl="1"/>
            <a:r>
              <a:rPr lang="en-US" altLang="ko-KR" dirty="0" smtClean="0"/>
              <a:t>Path programming</a:t>
            </a:r>
          </a:p>
          <a:p>
            <a:pPr lvl="1"/>
            <a:r>
              <a:rPr lang="en-US" altLang="ko-KR" dirty="0" smtClean="0"/>
              <a:t>Transition to IPv6 (almost unlimited networks are possible.)</a:t>
            </a:r>
            <a:endParaRPr lang="ko-KR" altLang="en-US" dirty="0"/>
          </a:p>
        </p:txBody>
      </p:sp>
    </p:spTree>
    <p:extLst>
      <p:ext uri="{BB962C8B-B14F-4D97-AF65-F5344CB8AC3E}">
        <p14:creationId xmlns:p14="http://schemas.microsoft.com/office/powerpoint/2010/main" val="3766789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Brief History of IP</a:t>
            </a:r>
            <a:endParaRPr lang="ko-KR" altLang="en-US" dirty="0"/>
          </a:p>
        </p:txBody>
      </p:sp>
      <p:sp>
        <p:nvSpPr>
          <p:cNvPr id="3" name="내용 개체 틀 2"/>
          <p:cNvSpPr>
            <a:spLocks noGrp="1"/>
          </p:cNvSpPr>
          <p:nvPr>
            <p:ph idx="1"/>
          </p:nvPr>
        </p:nvSpPr>
        <p:spPr/>
        <p:txBody>
          <a:bodyPr/>
          <a:lstStyle/>
          <a:p>
            <a:r>
              <a:rPr lang="en-US" altLang="ko-KR" dirty="0" smtClean="0"/>
              <a:t>Original design goals – 1</a:t>
            </a:r>
            <a:r>
              <a:rPr lang="en-US" altLang="ko-KR" baseline="30000" dirty="0" smtClean="0"/>
              <a:t>st</a:t>
            </a:r>
            <a:r>
              <a:rPr lang="en-US" altLang="ko-KR" dirty="0" smtClean="0"/>
              <a:t> stage</a:t>
            </a:r>
          </a:p>
          <a:p>
            <a:pPr lvl="1"/>
            <a:r>
              <a:rPr lang="en-US" altLang="ko-KR" dirty="0" smtClean="0"/>
              <a:t>Network interoperability</a:t>
            </a:r>
          </a:p>
          <a:p>
            <a:pPr lvl="1"/>
            <a:r>
              <a:rPr lang="en-US" altLang="ko-KR" dirty="0" smtClean="0"/>
              <a:t>End to end connectivity</a:t>
            </a:r>
          </a:p>
          <a:p>
            <a:r>
              <a:rPr lang="en-US" altLang="ko-KR" dirty="0" smtClean="0"/>
              <a:t>Idea</a:t>
            </a:r>
          </a:p>
          <a:p>
            <a:pPr lvl="1"/>
            <a:r>
              <a:rPr lang="en-US" altLang="ko-KR" dirty="0" smtClean="0"/>
              <a:t>Keeping the network core simple and independent from upper and lower layer protocols</a:t>
            </a:r>
          </a:p>
          <a:p>
            <a:r>
              <a:rPr lang="en-US" altLang="ko-KR" dirty="0" smtClean="0"/>
              <a:t>Routing Protocols in early stage of IP network</a:t>
            </a:r>
          </a:p>
          <a:p>
            <a:pPr lvl="1"/>
            <a:r>
              <a:rPr lang="en-US" altLang="ko-KR" dirty="0" smtClean="0"/>
              <a:t>To compute the shortest path between source and destination</a:t>
            </a:r>
          </a:p>
          <a:p>
            <a:pPr lvl="1"/>
            <a:r>
              <a:rPr lang="en-US" altLang="ko-KR" dirty="0" smtClean="0"/>
              <a:t>Internet was composed of a few nodes from non-profit institutions</a:t>
            </a:r>
            <a:endParaRPr lang="ko-KR" altLang="en-US" dirty="0"/>
          </a:p>
        </p:txBody>
      </p:sp>
    </p:spTree>
    <p:extLst>
      <p:ext uri="{BB962C8B-B14F-4D97-AF65-F5344CB8AC3E}">
        <p14:creationId xmlns:p14="http://schemas.microsoft.com/office/powerpoint/2010/main" val="2385285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proposed solution</a:t>
            </a:r>
            <a:endParaRPr lang="en-GB" dirty="0"/>
          </a:p>
        </p:txBody>
      </p:sp>
      <p:sp>
        <p:nvSpPr>
          <p:cNvPr id="3" name="Content Placeholder 2"/>
          <p:cNvSpPr>
            <a:spLocks noGrp="1"/>
          </p:cNvSpPr>
          <p:nvPr>
            <p:ph idx="1"/>
          </p:nvPr>
        </p:nvSpPr>
        <p:spPr/>
        <p:txBody>
          <a:bodyPr>
            <a:normAutofit fontScale="92500" lnSpcReduction="10000"/>
          </a:bodyPr>
          <a:lstStyle/>
          <a:p>
            <a:r>
              <a:rPr lang="en-US" dirty="0" smtClean="0"/>
              <a:t>Many researches has conducted to solve future internet challenges. The classification of the researches as following:</a:t>
            </a:r>
          </a:p>
          <a:p>
            <a:pPr lvl="1"/>
            <a:r>
              <a:rPr lang="en-US" dirty="0" err="1" smtClean="0"/>
              <a:t>Loc</a:t>
            </a:r>
            <a:r>
              <a:rPr lang="en-US" dirty="0" smtClean="0"/>
              <a:t>/ID split</a:t>
            </a:r>
          </a:p>
          <a:p>
            <a:pPr lvl="1"/>
            <a:r>
              <a:rPr lang="en-US" dirty="0" smtClean="0"/>
              <a:t>Flat Routing</a:t>
            </a:r>
          </a:p>
          <a:p>
            <a:pPr lvl="1"/>
            <a:r>
              <a:rPr lang="en-US" dirty="0" smtClean="0"/>
              <a:t>Network Mobility</a:t>
            </a:r>
          </a:p>
          <a:p>
            <a:pPr lvl="1"/>
            <a:r>
              <a:rPr lang="en-US" dirty="0" smtClean="0"/>
              <a:t>Multiple Paths forwarding</a:t>
            </a:r>
          </a:p>
          <a:p>
            <a:pPr lvl="1"/>
            <a:r>
              <a:rPr lang="en-US" dirty="0" smtClean="0"/>
              <a:t>Content-based routing</a:t>
            </a:r>
          </a:p>
          <a:p>
            <a:pPr lvl="1"/>
            <a:r>
              <a:rPr lang="en-US" dirty="0" smtClean="0"/>
              <a:t>Programmable paths</a:t>
            </a:r>
          </a:p>
          <a:p>
            <a:pPr lvl="1"/>
            <a:r>
              <a:rPr lang="en-US" altLang="ko-KR" dirty="0" smtClean="0"/>
              <a:t>Scalability</a:t>
            </a:r>
          </a:p>
          <a:p>
            <a:r>
              <a:rPr lang="en-US" altLang="ko-KR" dirty="0" smtClean="0"/>
              <a:t>The first 4 does not affect much existing structure, but following 2 may change the structure. The last scalability issue is understandable.</a:t>
            </a:r>
            <a:endParaRPr lang="en-US" altLang="ko-KR" dirty="0"/>
          </a:p>
        </p:txBody>
      </p:sp>
    </p:spTree>
    <p:extLst>
      <p:ext uri="{BB962C8B-B14F-4D97-AF65-F5344CB8AC3E}">
        <p14:creationId xmlns:p14="http://schemas.microsoft.com/office/powerpoint/2010/main" val="111250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Locator-identifier split (</a:t>
            </a:r>
            <a:r>
              <a:rPr lang="en-US" dirty="0" err="1" smtClean="0"/>
              <a:t>Loc</a:t>
            </a:r>
            <a:r>
              <a:rPr lang="en-US" dirty="0" smtClean="0"/>
              <a:t>/ID split)</a:t>
            </a:r>
            <a:endParaRPr lang="en-GB" dirty="0"/>
          </a:p>
        </p:txBody>
      </p:sp>
      <p:sp>
        <p:nvSpPr>
          <p:cNvPr id="3" name="Content Placeholder 2"/>
          <p:cNvSpPr>
            <a:spLocks noGrp="1"/>
          </p:cNvSpPr>
          <p:nvPr>
            <p:ph idx="1"/>
          </p:nvPr>
        </p:nvSpPr>
        <p:spPr/>
        <p:txBody>
          <a:bodyPr>
            <a:normAutofit/>
          </a:bodyPr>
          <a:lstStyle/>
          <a:p>
            <a:r>
              <a:rPr lang="en-US" dirty="0" smtClean="0"/>
              <a:t>One of the proposals to incorporate mobility and </a:t>
            </a:r>
            <a:r>
              <a:rPr lang="en-US" dirty="0" err="1" smtClean="0"/>
              <a:t>multihoming</a:t>
            </a:r>
            <a:r>
              <a:rPr lang="en-US" dirty="0" smtClean="0"/>
              <a:t> to the Internet is to decouple station topological locator from its identifier.</a:t>
            </a:r>
          </a:p>
          <a:p>
            <a:r>
              <a:rPr lang="en-US" dirty="0" smtClean="0"/>
              <a:t>The solution trying to solve overloaded semantics of the IP address that limits the mobility and </a:t>
            </a:r>
            <a:r>
              <a:rPr lang="en-US" dirty="0" err="1" smtClean="0"/>
              <a:t>multihoming</a:t>
            </a:r>
            <a:r>
              <a:rPr lang="en-US" dirty="0" smtClean="0"/>
              <a:t>.</a:t>
            </a:r>
          </a:p>
          <a:p>
            <a:r>
              <a:rPr lang="en-US" dirty="0" smtClean="0"/>
              <a:t>Overloaded semantics of the IP address is caused by the role of IP address such as:</a:t>
            </a:r>
          </a:p>
          <a:p>
            <a:pPr lvl="1"/>
            <a:r>
              <a:rPr lang="en-US" dirty="0" smtClean="0"/>
              <a:t>“who”: endpoint identifier, as used by transport layer</a:t>
            </a:r>
          </a:p>
          <a:p>
            <a:pPr lvl="1"/>
            <a:r>
              <a:rPr lang="en-US" dirty="0" smtClean="0"/>
              <a:t>“where”: locators for the routing system</a:t>
            </a:r>
          </a:p>
          <a:p>
            <a:pPr lvl="1"/>
            <a:r>
              <a:rPr lang="en-US" dirty="0" smtClean="0"/>
              <a:t>“how”: the way to sent IP packets to their destination</a:t>
            </a:r>
          </a:p>
          <a:p>
            <a:pPr lvl="1"/>
            <a:endParaRPr lang="en-GB" dirty="0"/>
          </a:p>
        </p:txBody>
      </p:sp>
    </p:spTree>
    <p:extLst>
      <p:ext uri="{BB962C8B-B14F-4D97-AF65-F5344CB8AC3E}">
        <p14:creationId xmlns:p14="http://schemas.microsoft.com/office/powerpoint/2010/main" val="3338707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Locator-identifier split (</a:t>
            </a:r>
            <a:r>
              <a:rPr lang="en-GB" dirty="0" err="1"/>
              <a:t>Loc</a:t>
            </a:r>
            <a:r>
              <a:rPr lang="en-GB" dirty="0"/>
              <a:t>/ID split)</a:t>
            </a:r>
          </a:p>
        </p:txBody>
      </p:sp>
      <p:sp>
        <p:nvSpPr>
          <p:cNvPr id="3" name="Content Placeholder 2"/>
          <p:cNvSpPr>
            <a:spLocks noGrp="1"/>
          </p:cNvSpPr>
          <p:nvPr>
            <p:ph idx="1"/>
          </p:nvPr>
        </p:nvSpPr>
        <p:spPr/>
        <p:txBody>
          <a:bodyPr/>
          <a:lstStyle/>
          <a:p>
            <a:r>
              <a:rPr lang="en-US" dirty="0" err="1" smtClean="0"/>
              <a:t>Loc</a:t>
            </a:r>
            <a:r>
              <a:rPr lang="en-US" dirty="0" smtClean="0"/>
              <a:t>/ID split solution can be divided into three subclass:</a:t>
            </a:r>
          </a:p>
          <a:p>
            <a:pPr lvl="1"/>
            <a:r>
              <a:rPr lang="en-US" dirty="0" smtClean="0"/>
              <a:t>Indirect forwarding</a:t>
            </a:r>
          </a:p>
          <a:p>
            <a:pPr lvl="2"/>
            <a:r>
              <a:rPr lang="en-US" dirty="0" smtClean="0"/>
              <a:t>Uses an intermediate system to maintain end-host’s identification and corresponding location.</a:t>
            </a:r>
          </a:p>
          <a:p>
            <a:pPr lvl="1"/>
            <a:r>
              <a:rPr lang="en-US" dirty="0" smtClean="0"/>
              <a:t>Network based approaches</a:t>
            </a:r>
          </a:p>
          <a:p>
            <a:pPr lvl="2"/>
            <a:r>
              <a:rPr lang="en-US" dirty="0" smtClean="0"/>
              <a:t>This approaches uses a network locator for forwarding procedures in internet default free zone (DFZ) and an end-host identifier within a local scope at the network borders.</a:t>
            </a:r>
          </a:p>
          <a:p>
            <a:pPr lvl="1"/>
            <a:r>
              <a:rPr lang="en-US" dirty="0" smtClean="0"/>
              <a:t>Host based approaches</a:t>
            </a:r>
          </a:p>
          <a:p>
            <a:pPr lvl="2"/>
            <a:r>
              <a:rPr lang="en-US" dirty="0" smtClean="0"/>
              <a:t>This approaches uses global end-host identifiers to establish end-to-end communications.</a:t>
            </a:r>
            <a:endParaRPr lang="en-GB" dirty="0"/>
          </a:p>
        </p:txBody>
      </p:sp>
    </p:spTree>
    <p:extLst>
      <p:ext uri="{BB962C8B-B14F-4D97-AF65-F5344CB8AC3E}">
        <p14:creationId xmlns:p14="http://schemas.microsoft.com/office/powerpoint/2010/main" val="31493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Loc</a:t>
            </a:r>
            <a:r>
              <a:rPr lang="en-US" dirty="0" smtClean="0"/>
              <a:t>/ID Split – Indirect Forwarding</a:t>
            </a:r>
            <a:endParaRPr lang="en-GB" dirty="0"/>
          </a:p>
        </p:txBody>
      </p:sp>
      <p:sp>
        <p:nvSpPr>
          <p:cNvPr id="3" name="Content Placeholder 2"/>
          <p:cNvSpPr>
            <a:spLocks noGrp="1"/>
          </p:cNvSpPr>
          <p:nvPr>
            <p:ph idx="1"/>
          </p:nvPr>
        </p:nvSpPr>
        <p:spPr/>
        <p:txBody>
          <a:bodyPr/>
          <a:lstStyle/>
          <a:p>
            <a:r>
              <a:rPr lang="en-US" dirty="0" smtClean="0"/>
              <a:t>The first approach is Internet Indirection Infrastructure (i3).</a:t>
            </a:r>
          </a:p>
          <a:p>
            <a:r>
              <a:rPr lang="en-US" dirty="0" smtClean="0"/>
              <a:t>Internet Indirection Infrastructure (i3) offers rendezvous-based communication abstraction.</a:t>
            </a:r>
          </a:p>
          <a:p>
            <a:endParaRPr lang="en-GB" dirty="0"/>
          </a:p>
        </p:txBody>
      </p:sp>
    </p:spTree>
    <p:extLst>
      <p:ext uri="{BB962C8B-B14F-4D97-AF65-F5344CB8AC3E}">
        <p14:creationId xmlns:p14="http://schemas.microsoft.com/office/powerpoint/2010/main" val="1588620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Loc</a:t>
            </a:r>
            <a:r>
              <a:rPr lang="en-US" dirty="0" smtClean="0"/>
              <a:t>/ID Split – Indirect Forwarding</a:t>
            </a:r>
            <a:endParaRPr lang="en-GB" dirty="0"/>
          </a:p>
        </p:txBody>
      </p:sp>
      <p:sp>
        <p:nvSpPr>
          <p:cNvPr id="3" name="Content Placeholder 2"/>
          <p:cNvSpPr>
            <a:spLocks noGrp="1"/>
          </p:cNvSpPr>
          <p:nvPr>
            <p:ph idx="1"/>
          </p:nvPr>
        </p:nvSpPr>
        <p:spPr>
          <a:xfrm>
            <a:off x="838200" y="1825625"/>
            <a:ext cx="5060576" cy="4351338"/>
          </a:xfrm>
        </p:spPr>
        <p:txBody>
          <a:bodyPr>
            <a:normAutofit/>
          </a:bodyPr>
          <a:lstStyle/>
          <a:p>
            <a:r>
              <a:rPr lang="en-US" dirty="0" smtClean="0"/>
              <a:t>Figure (a) illustrate the process of ID and IP Address information to the i3 server structure.</a:t>
            </a:r>
          </a:p>
          <a:p>
            <a:r>
              <a:rPr lang="en-US" dirty="0" smtClean="0"/>
              <a:t>Figure (b) illustrate the Packet Forwarding process when the Source A send the Packet to Destination with ID is B.</a:t>
            </a:r>
          </a:p>
          <a:p>
            <a:endParaRPr lang="en-GB" dirty="0"/>
          </a:p>
        </p:txBody>
      </p:sp>
      <p:pic>
        <p:nvPicPr>
          <p:cNvPr id="4" name="Picture 3"/>
          <p:cNvPicPr>
            <a:picLocks noChangeAspect="1"/>
          </p:cNvPicPr>
          <p:nvPr/>
        </p:nvPicPr>
        <p:blipFill>
          <a:blip r:embed="rId2"/>
          <a:stretch>
            <a:fillRect/>
          </a:stretch>
        </p:blipFill>
        <p:spPr>
          <a:xfrm>
            <a:off x="6736765" y="1565556"/>
            <a:ext cx="4617036" cy="4871476"/>
          </a:xfrm>
          <a:prstGeom prst="rect">
            <a:avLst/>
          </a:prstGeom>
        </p:spPr>
      </p:pic>
    </p:spTree>
    <p:extLst>
      <p:ext uri="{BB962C8B-B14F-4D97-AF65-F5344CB8AC3E}">
        <p14:creationId xmlns:p14="http://schemas.microsoft.com/office/powerpoint/2010/main" val="3202328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Loc</a:t>
            </a:r>
            <a:r>
              <a:rPr lang="en-US" dirty="0" smtClean="0"/>
              <a:t>/ID Split – Network Based Approach</a:t>
            </a:r>
            <a:endParaRPr lang="en-GB" dirty="0"/>
          </a:p>
        </p:txBody>
      </p:sp>
      <p:sp>
        <p:nvSpPr>
          <p:cNvPr id="3" name="Content Placeholder 2"/>
          <p:cNvSpPr>
            <a:spLocks noGrp="1"/>
          </p:cNvSpPr>
          <p:nvPr>
            <p:ph idx="1"/>
          </p:nvPr>
        </p:nvSpPr>
        <p:spPr>
          <a:xfrm>
            <a:off x="838200" y="1825625"/>
            <a:ext cx="10515600" cy="4351338"/>
          </a:xfrm>
        </p:spPr>
        <p:txBody>
          <a:bodyPr>
            <a:normAutofit/>
          </a:bodyPr>
          <a:lstStyle/>
          <a:p>
            <a:r>
              <a:rPr lang="en-US" dirty="0" smtClean="0"/>
              <a:t>Locator/Id Split Protocol (LISP) is one of the proposal in this approach.</a:t>
            </a:r>
          </a:p>
          <a:p>
            <a:r>
              <a:rPr lang="en-US" dirty="0" smtClean="0"/>
              <a:t>LISP focuses on </a:t>
            </a:r>
            <a:r>
              <a:rPr lang="en-US" dirty="0" err="1" smtClean="0"/>
              <a:t>Multihoming</a:t>
            </a:r>
            <a:r>
              <a:rPr lang="en-US" dirty="0" smtClean="0"/>
              <a:t>.</a:t>
            </a:r>
          </a:p>
          <a:p>
            <a:r>
              <a:rPr lang="en-US" dirty="0" smtClean="0"/>
              <a:t>Internet </a:t>
            </a:r>
            <a:r>
              <a:rPr lang="en-US" dirty="0" err="1" smtClean="0"/>
              <a:t>Multihoming</a:t>
            </a:r>
            <a:r>
              <a:rPr lang="en-US" dirty="0" smtClean="0"/>
              <a:t> is one site or host can have more than one IP address; from more than one Internet Service Providers (ISP).</a:t>
            </a:r>
          </a:p>
          <a:p>
            <a:r>
              <a:rPr lang="en-US" dirty="0" smtClean="0"/>
              <a:t>Internet </a:t>
            </a:r>
            <a:r>
              <a:rPr lang="en-US" dirty="0" err="1" smtClean="0"/>
              <a:t>Multihoming</a:t>
            </a:r>
            <a:r>
              <a:rPr lang="en-US" dirty="0" smtClean="0"/>
              <a:t> goals is to eliminate network connectivity as a potential single point of failure (SPOF), in other word, its increases communication reliability.</a:t>
            </a:r>
          </a:p>
        </p:txBody>
      </p:sp>
    </p:spTree>
    <p:extLst>
      <p:ext uri="{BB962C8B-B14F-4D97-AF65-F5344CB8AC3E}">
        <p14:creationId xmlns:p14="http://schemas.microsoft.com/office/powerpoint/2010/main" val="2581562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Loc</a:t>
            </a:r>
            <a:r>
              <a:rPr lang="en-US" dirty="0" smtClean="0"/>
              <a:t>/ID Split – Network Based Approach</a:t>
            </a:r>
            <a:endParaRPr lang="en-GB" dirty="0"/>
          </a:p>
        </p:txBody>
      </p:sp>
      <p:sp>
        <p:nvSpPr>
          <p:cNvPr id="3" name="Content Placeholder 2"/>
          <p:cNvSpPr>
            <a:spLocks noGrp="1"/>
          </p:cNvSpPr>
          <p:nvPr>
            <p:ph idx="1"/>
          </p:nvPr>
        </p:nvSpPr>
        <p:spPr/>
        <p:txBody>
          <a:bodyPr>
            <a:normAutofit fontScale="92500" lnSpcReduction="10000"/>
          </a:bodyPr>
          <a:lstStyle/>
          <a:p>
            <a:r>
              <a:rPr lang="en-US" dirty="0" smtClean="0"/>
              <a:t>The negative impact of </a:t>
            </a:r>
            <a:r>
              <a:rPr lang="en-US" dirty="0" err="1" smtClean="0"/>
              <a:t>Multihoming</a:t>
            </a:r>
            <a:r>
              <a:rPr lang="en-US" dirty="0" smtClean="0"/>
              <a:t> is internet scalability. This problem regarding to BGP table growth when </a:t>
            </a:r>
            <a:r>
              <a:rPr lang="en-US" dirty="0" err="1" smtClean="0"/>
              <a:t>multihoming</a:t>
            </a:r>
            <a:r>
              <a:rPr lang="en-US" dirty="0" smtClean="0"/>
              <a:t> add more entry to the global routing table.</a:t>
            </a:r>
          </a:p>
          <a:p>
            <a:r>
              <a:rPr lang="en-US" dirty="0" smtClean="0"/>
              <a:t>Another problem is </a:t>
            </a:r>
            <a:r>
              <a:rPr lang="en-GB" dirty="0" smtClean="0"/>
              <a:t>that </a:t>
            </a:r>
            <a:r>
              <a:rPr lang="en-GB" dirty="0"/>
              <a:t>using </a:t>
            </a:r>
            <a:r>
              <a:rPr lang="en-GB" dirty="0" smtClean="0"/>
              <a:t>a single </a:t>
            </a:r>
            <a:r>
              <a:rPr lang="en-GB" dirty="0"/>
              <a:t>address field for both identifying a device and </a:t>
            </a:r>
            <a:r>
              <a:rPr lang="en-GB" dirty="0" smtClean="0"/>
              <a:t>for determining </a:t>
            </a:r>
            <a:r>
              <a:rPr lang="en-GB" dirty="0"/>
              <a:t>where it is topologically located in the network </a:t>
            </a:r>
            <a:r>
              <a:rPr lang="en-GB" dirty="0" smtClean="0"/>
              <a:t>requires optimization </a:t>
            </a:r>
            <a:r>
              <a:rPr lang="en-GB" dirty="0"/>
              <a:t>along two conflicting axes: for routing to be efficient</a:t>
            </a:r>
            <a:r>
              <a:rPr lang="en-GB" dirty="0" smtClean="0"/>
              <a:t>, the </a:t>
            </a:r>
            <a:r>
              <a:rPr lang="en-GB" dirty="0"/>
              <a:t>address must be assigned topologically; for collections </a:t>
            </a:r>
            <a:r>
              <a:rPr lang="en-GB" dirty="0" smtClean="0"/>
              <a:t>of devices </a:t>
            </a:r>
            <a:r>
              <a:rPr lang="en-GB" dirty="0"/>
              <a:t>to be easily and effectively managed, without the need </a:t>
            </a:r>
            <a:r>
              <a:rPr lang="en-GB" dirty="0" smtClean="0"/>
              <a:t>for renumbering </a:t>
            </a:r>
            <a:r>
              <a:rPr lang="en-GB" dirty="0"/>
              <a:t>in response to topological change (such as that caused </a:t>
            </a:r>
            <a:r>
              <a:rPr lang="en-GB" dirty="0" smtClean="0"/>
              <a:t>by adding </a:t>
            </a:r>
            <a:r>
              <a:rPr lang="en-GB" dirty="0"/>
              <a:t>or removing attachment points to the network or by </a:t>
            </a:r>
            <a:r>
              <a:rPr lang="en-GB" dirty="0" smtClean="0"/>
              <a:t>mobility events</a:t>
            </a:r>
            <a:r>
              <a:rPr lang="en-GB" dirty="0"/>
              <a:t>), the address must explicitly not be tied to the topology</a:t>
            </a:r>
            <a:r>
              <a:rPr lang="en-GB" dirty="0" smtClean="0"/>
              <a:t>.</a:t>
            </a:r>
            <a:endParaRPr lang="en-US" dirty="0" smtClean="0"/>
          </a:p>
        </p:txBody>
      </p:sp>
    </p:spTree>
    <p:extLst>
      <p:ext uri="{BB962C8B-B14F-4D97-AF65-F5344CB8AC3E}">
        <p14:creationId xmlns:p14="http://schemas.microsoft.com/office/powerpoint/2010/main" val="3462230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Loc</a:t>
            </a:r>
            <a:r>
              <a:rPr lang="en-US" dirty="0" smtClean="0"/>
              <a:t>/ID Split – Network Based Approach</a:t>
            </a:r>
            <a:endParaRPr lang="en-GB" dirty="0"/>
          </a:p>
        </p:txBody>
      </p:sp>
      <p:sp>
        <p:nvSpPr>
          <p:cNvPr id="3" name="Content Placeholder 2"/>
          <p:cNvSpPr>
            <a:spLocks noGrp="1"/>
          </p:cNvSpPr>
          <p:nvPr>
            <p:ph idx="1"/>
          </p:nvPr>
        </p:nvSpPr>
        <p:spPr/>
        <p:txBody>
          <a:bodyPr>
            <a:normAutofit fontScale="92500"/>
          </a:bodyPr>
          <a:lstStyle/>
          <a:p>
            <a:r>
              <a:rPr lang="en-GB" dirty="0"/>
              <a:t>The approach that LISP takes to solving the routing </a:t>
            </a:r>
            <a:r>
              <a:rPr lang="en-GB" dirty="0" smtClean="0"/>
              <a:t>scalability problem </a:t>
            </a:r>
            <a:r>
              <a:rPr lang="en-GB" dirty="0"/>
              <a:t>is to replace IP addresses with two new types of numbers</a:t>
            </a:r>
            <a:r>
              <a:rPr lang="en-GB" dirty="0" smtClean="0"/>
              <a:t>:</a:t>
            </a:r>
          </a:p>
          <a:p>
            <a:pPr lvl="1"/>
            <a:r>
              <a:rPr lang="en-GB" dirty="0"/>
              <a:t>Routing </a:t>
            </a:r>
            <a:r>
              <a:rPr lang="en-GB" dirty="0" err="1" smtClean="0"/>
              <a:t>LOCators</a:t>
            </a:r>
            <a:r>
              <a:rPr lang="en-GB" dirty="0" smtClean="0"/>
              <a:t> </a:t>
            </a:r>
            <a:r>
              <a:rPr lang="en-GB" dirty="0"/>
              <a:t>(RLOCs), which are topologically assigned to </a:t>
            </a:r>
            <a:r>
              <a:rPr lang="en-GB" dirty="0" smtClean="0"/>
              <a:t>network attachment </a:t>
            </a:r>
            <a:r>
              <a:rPr lang="en-GB" dirty="0"/>
              <a:t>points (and are therefore amenable to aggregation) </a:t>
            </a:r>
            <a:r>
              <a:rPr lang="en-GB" dirty="0" smtClean="0"/>
              <a:t>and used </a:t>
            </a:r>
            <a:r>
              <a:rPr lang="en-GB" dirty="0"/>
              <a:t>for routing and forwarding of packets through the </a:t>
            </a:r>
            <a:r>
              <a:rPr lang="en-GB" dirty="0" smtClean="0"/>
              <a:t>network</a:t>
            </a:r>
          </a:p>
          <a:p>
            <a:pPr lvl="2"/>
            <a:r>
              <a:rPr lang="en-GB" dirty="0" smtClean="0"/>
              <a:t>Routing efficiency.</a:t>
            </a:r>
          </a:p>
          <a:p>
            <a:pPr lvl="1"/>
            <a:r>
              <a:rPr lang="en-GB" dirty="0"/>
              <a:t>Endpoint Identifiers (EIDs), which are assigned independently </a:t>
            </a:r>
            <a:r>
              <a:rPr lang="en-GB" dirty="0" smtClean="0"/>
              <a:t>from the </a:t>
            </a:r>
            <a:r>
              <a:rPr lang="en-GB" dirty="0"/>
              <a:t>network topology, are used for numbering devices, and </a:t>
            </a:r>
            <a:r>
              <a:rPr lang="en-GB" dirty="0" smtClean="0"/>
              <a:t>are aggregated </a:t>
            </a:r>
            <a:r>
              <a:rPr lang="en-GB" dirty="0"/>
              <a:t>along administrative boundaries</a:t>
            </a:r>
            <a:r>
              <a:rPr lang="en-GB" dirty="0" smtClean="0"/>
              <a:t>.</a:t>
            </a:r>
          </a:p>
          <a:p>
            <a:pPr lvl="2"/>
            <a:r>
              <a:rPr lang="en-GB" dirty="0" smtClean="0"/>
              <a:t>Mobility and </a:t>
            </a:r>
            <a:r>
              <a:rPr lang="en-GB" dirty="0" err="1" smtClean="0"/>
              <a:t>multihoming</a:t>
            </a:r>
            <a:endParaRPr lang="en-GB" dirty="0" smtClean="0"/>
          </a:p>
          <a:p>
            <a:r>
              <a:rPr lang="en-GB" dirty="0"/>
              <a:t>Both RLOCs and EIDs are </a:t>
            </a:r>
            <a:r>
              <a:rPr lang="en-GB" dirty="0" smtClean="0"/>
              <a:t>syntactically identical </a:t>
            </a:r>
            <a:r>
              <a:rPr lang="en-GB" dirty="0"/>
              <a:t>to IP </a:t>
            </a:r>
            <a:r>
              <a:rPr lang="en-GB" dirty="0" smtClean="0"/>
              <a:t>addresses.</a:t>
            </a:r>
            <a:endParaRPr lang="en-US" dirty="0" smtClean="0"/>
          </a:p>
        </p:txBody>
      </p:sp>
    </p:spTree>
    <p:extLst>
      <p:ext uri="{BB962C8B-B14F-4D97-AF65-F5344CB8AC3E}">
        <p14:creationId xmlns:p14="http://schemas.microsoft.com/office/powerpoint/2010/main" val="4028468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Loc</a:t>
            </a:r>
            <a:r>
              <a:rPr lang="en-US" dirty="0" smtClean="0"/>
              <a:t>/ID Split – Network Based Approach</a:t>
            </a:r>
            <a:endParaRPr lang="en-GB" dirty="0"/>
          </a:p>
        </p:txBody>
      </p:sp>
      <p:sp>
        <p:nvSpPr>
          <p:cNvPr id="3" name="Content Placeholder 2"/>
          <p:cNvSpPr>
            <a:spLocks noGrp="1"/>
          </p:cNvSpPr>
          <p:nvPr>
            <p:ph idx="1"/>
          </p:nvPr>
        </p:nvSpPr>
        <p:spPr>
          <a:xfrm>
            <a:off x="838201" y="1825625"/>
            <a:ext cx="5204012" cy="4351338"/>
          </a:xfrm>
        </p:spPr>
        <p:txBody>
          <a:bodyPr>
            <a:normAutofit/>
          </a:bodyPr>
          <a:lstStyle/>
          <a:p>
            <a:r>
              <a:rPr lang="en-GB" dirty="0" smtClean="0"/>
              <a:t>Figure (a) illustrates the direct forwarding process in LISP.</a:t>
            </a:r>
          </a:p>
          <a:p>
            <a:r>
              <a:rPr lang="en-US" dirty="0" smtClean="0"/>
              <a:t>Figure (b) when there is no mapping information in source RLOC, LISP perform Map-Reply process to get new Map information and store it.</a:t>
            </a:r>
          </a:p>
          <a:p>
            <a:r>
              <a:rPr lang="en-US" dirty="0" smtClean="0"/>
              <a:t>Protocol required for getting mapping information</a:t>
            </a:r>
          </a:p>
        </p:txBody>
      </p:sp>
      <p:pic>
        <p:nvPicPr>
          <p:cNvPr id="4" name="Picture 3"/>
          <p:cNvPicPr>
            <a:picLocks noChangeAspect="1"/>
          </p:cNvPicPr>
          <p:nvPr/>
        </p:nvPicPr>
        <p:blipFill>
          <a:blip r:embed="rId2"/>
          <a:stretch>
            <a:fillRect/>
          </a:stretch>
        </p:blipFill>
        <p:spPr>
          <a:xfrm>
            <a:off x="6096000" y="1544213"/>
            <a:ext cx="5038165" cy="4856187"/>
          </a:xfrm>
          <a:prstGeom prst="rect">
            <a:avLst/>
          </a:prstGeom>
        </p:spPr>
      </p:pic>
    </p:spTree>
    <p:extLst>
      <p:ext uri="{BB962C8B-B14F-4D97-AF65-F5344CB8AC3E}">
        <p14:creationId xmlns:p14="http://schemas.microsoft.com/office/powerpoint/2010/main" val="124018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Loc</a:t>
            </a:r>
            <a:r>
              <a:rPr lang="en-US" dirty="0" smtClean="0"/>
              <a:t>/ID Split – Host-based Approach</a:t>
            </a:r>
            <a:endParaRPr lang="en-GB" dirty="0"/>
          </a:p>
        </p:txBody>
      </p:sp>
      <p:sp>
        <p:nvSpPr>
          <p:cNvPr id="3" name="Content Placeholder 2"/>
          <p:cNvSpPr>
            <a:spLocks noGrp="1"/>
          </p:cNvSpPr>
          <p:nvPr>
            <p:ph idx="1"/>
          </p:nvPr>
        </p:nvSpPr>
        <p:spPr/>
        <p:txBody>
          <a:bodyPr>
            <a:normAutofit/>
          </a:bodyPr>
          <a:lstStyle/>
          <a:p>
            <a:r>
              <a:rPr lang="en-US" dirty="0" smtClean="0"/>
              <a:t>One of the approach in </a:t>
            </a:r>
            <a:r>
              <a:rPr lang="en-US" dirty="0" err="1" smtClean="0"/>
              <a:t>Loc</a:t>
            </a:r>
            <a:r>
              <a:rPr lang="en-US" dirty="0" smtClean="0"/>
              <a:t>/ID split is Host Identity Protocol (HIP)</a:t>
            </a:r>
          </a:p>
          <a:p>
            <a:r>
              <a:rPr lang="en-US" dirty="0" smtClean="0"/>
              <a:t>The HIP supports an architecture that decouples the transport layer from the IP layer by using public/private key pairs, instead of IP addresses, as host identities.</a:t>
            </a:r>
          </a:p>
          <a:p>
            <a:r>
              <a:rPr lang="en-US" dirty="0" smtClean="0"/>
              <a:t>When a host used HIP, the overlying protocol sublayer (Socket connection or SA (security association)) are bound to representations of these host identities, and IP addresses are only used for packet forwarding.</a:t>
            </a:r>
          </a:p>
        </p:txBody>
      </p:sp>
    </p:spTree>
    <p:extLst>
      <p:ext uri="{BB962C8B-B14F-4D97-AF65-F5344CB8AC3E}">
        <p14:creationId xmlns:p14="http://schemas.microsoft.com/office/powerpoint/2010/main" val="1191484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Brief History of IP</a:t>
            </a:r>
            <a:endParaRPr lang="ko-KR" altLang="en-US" dirty="0"/>
          </a:p>
        </p:txBody>
      </p:sp>
      <p:sp>
        <p:nvSpPr>
          <p:cNvPr id="3" name="내용 개체 틀 2"/>
          <p:cNvSpPr>
            <a:spLocks noGrp="1"/>
          </p:cNvSpPr>
          <p:nvPr>
            <p:ph idx="1"/>
          </p:nvPr>
        </p:nvSpPr>
        <p:spPr/>
        <p:txBody>
          <a:bodyPr/>
          <a:lstStyle/>
          <a:p>
            <a:r>
              <a:rPr lang="en-US" altLang="ko-KR" dirty="0" smtClean="0"/>
              <a:t>Introduction of AS – 2</a:t>
            </a:r>
            <a:r>
              <a:rPr lang="en-US" altLang="ko-KR" baseline="30000" dirty="0" smtClean="0"/>
              <a:t>nd</a:t>
            </a:r>
            <a:r>
              <a:rPr lang="en-US" altLang="ko-KR" dirty="0" smtClean="0"/>
              <a:t> stage</a:t>
            </a:r>
          </a:p>
          <a:p>
            <a:pPr lvl="1"/>
            <a:r>
              <a:rPr lang="en-US" altLang="ko-KR" dirty="0" smtClean="0"/>
              <a:t>Result of growth</a:t>
            </a:r>
          </a:p>
          <a:p>
            <a:pPr lvl="1"/>
            <a:r>
              <a:rPr lang="en-US" altLang="ko-KR" dirty="0" smtClean="0"/>
              <a:t>Computing shortest path between any 2 nodes was not easy</a:t>
            </a:r>
          </a:p>
          <a:p>
            <a:pPr lvl="1"/>
            <a:r>
              <a:rPr lang="en-US" altLang="ko-KR" dirty="0" smtClean="0"/>
              <a:t>Hierarchical structure</a:t>
            </a:r>
          </a:p>
          <a:p>
            <a:pPr lvl="1"/>
            <a:r>
              <a:rPr lang="en-US" altLang="ko-KR" dirty="0" smtClean="0"/>
              <a:t>IGP, EGP (-&gt; BGP)</a:t>
            </a:r>
          </a:p>
          <a:p>
            <a:pPr lvl="1"/>
            <a:r>
              <a:rPr lang="en-US" altLang="ko-KR" dirty="0" smtClean="0"/>
              <a:t>Big success: 207 millions networks/24bits</a:t>
            </a:r>
          </a:p>
          <a:p>
            <a:r>
              <a:rPr lang="en-US" altLang="ko-KR" dirty="0" smtClean="0"/>
              <a:t>New</a:t>
            </a:r>
            <a:r>
              <a:rPr lang="ko-KR" altLang="en-US" dirty="0" smtClean="0"/>
              <a:t> </a:t>
            </a:r>
            <a:r>
              <a:rPr lang="en-US" altLang="ko-KR" dirty="0" smtClean="0"/>
              <a:t>Problems coming </a:t>
            </a:r>
            <a:endParaRPr lang="ko-KR" altLang="en-US" dirty="0"/>
          </a:p>
        </p:txBody>
      </p:sp>
    </p:spTree>
    <p:extLst>
      <p:ext uri="{BB962C8B-B14F-4D97-AF65-F5344CB8AC3E}">
        <p14:creationId xmlns:p14="http://schemas.microsoft.com/office/powerpoint/2010/main" val="3856672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Loc</a:t>
            </a:r>
            <a:r>
              <a:rPr lang="en-US" dirty="0" smtClean="0"/>
              <a:t>/ID Split – Host-based Approach</a:t>
            </a:r>
            <a:endParaRPr lang="en-GB" dirty="0"/>
          </a:p>
        </p:txBody>
      </p:sp>
      <p:sp>
        <p:nvSpPr>
          <p:cNvPr id="3" name="Content Placeholder 2"/>
          <p:cNvSpPr>
            <a:spLocks noGrp="1"/>
          </p:cNvSpPr>
          <p:nvPr>
            <p:ph idx="1"/>
          </p:nvPr>
        </p:nvSpPr>
        <p:spPr/>
        <p:txBody>
          <a:bodyPr>
            <a:normAutofit fontScale="92500"/>
          </a:bodyPr>
          <a:lstStyle/>
          <a:p>
            <a:r>
              <a:rPr lang="en-US" dirty="0" smtClean="0"/>
              <a:t>To overcome the deficiencies of current Internet, HIP formally proposes a new architecture for </a:t>
            </a:r>
            <a:r>
              <a:rPr lang="en-US" dirty="0" err="1" smtClean="0"/>
              <a:t>Loc</a:t>
            </a:r>
            <a:r>
              <a:rPr lang="en-US" dirty="0" smtClean="0"/>
              <a:t>/ID split using the concepts of:</a:t>
            </a:r>
          </a:p>
          <a:p>
            <a:pPr lvl="1"/>
            <a:r>
              <a:rPr lang="en-US" dirty="0" smtClean="0"/>
              <a:t>Identity, an abstraction to identify the node.</a:t>
            </a:r>
          </a:p>
          <a:p>
            <a:pPr lvl="1"/>
            <a:r>
              <a:rPr lang="en-US" dirty="0" smtClean="0"/>
              <a:t>Identifier, a binary sequence used in the identification process.</a:t>
            </a:r>
          </a:p>
          <a:p>
            <a:r>
              <a:rPr lang="en-US" dirty="0"/>
              <a:t>Identifier in HIP consist of:</a:t>
            </a:r>
          </a:p>
          <a:p>
            <a:pPr lvl="1"/>
            <a:r>
              <a:rPr lang="en-US" dirty="0"/>
              <a:t>Host Identifier: a public </a:t>
            </a:r>
            <a:r>
              <a:rPr lang="en-US" dirty="0" smtClean="0"/>
              <a:t>cryptographic key </a:t>
            </a:r>
            <a:r>
              <a:rPr lang="en-US" dirty="0"/>
              <a:t>used as a name for Host Identity.</a:t>
            </a:r>
          </a:p>
          <a:p>
            <a:pPr lvl="1"/>
            <a:r>
              <a:rPr lang="en-US" dirty="0"/>
              <a:t>Host Identity Tag (HIT): </a:t>
            </a:r>
            <a:r>
              <a:rPr lang="en-GB" dirty="0"/>
              <a:t>A 128-bit datum created by taking a hash over a Host </a:t>
            </a:r>
            <a:r>
              <a:rPr lang="en-GB" dirty="0" smtClean="0"/>
              <a:t>Identifier (public cryptographic key)</a:t>
            </a:r>
            <a:endParaRPr lang="en-GB" dirty="0"/>
          </a:p>
          <a:p>
            <a:r>
              <a:rPr lang="en-US" dirty="0"/>
              <a:t>In host identification, HIT is used as </a:t>
            </a:r>
            <a:r>
              <a:rPr lang="en-US" dirty="0" smtClean="0"/>
              <a:t>a host </a:t>
            </a:r>
            <a:r>
              <a:rPr lang="en-US" dirty="0"/>
              <a:t>name that globally known. </a:t>
            </a:r>
          </a:p>
        </p:txBody>
      </p:sp>
    </p:spTree>
    <p:extLst>
      <p:ext uri="{BB962C8B-B14F-4D97-AF65-F5344CB8AC3E}">
        <p14:creationId xmlns:p14="http://schemas.microsoft.com/office/powerpoint/2010/main" val="2632719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smtClean="0"/>
              <a:t>Loc</a:t>
            </a:r>
            <a:r>
              <a:rPr lang="en-US" altLang="ko-KR" dirty="0" smtClean="0"/>
              <a:t>/ID Split – Host Based Approach</a:t>
            </a:r>
            <a:endParaRPr lang="ko-KR" altLang="en-US" dirty="0"/>
          </a:p>
        </p:txBody>
      </p:sp>
      <p:sp>
        <p:nvSpPr>
          <p:cNvPr id="3" name="내용 개체 틀 2"/>
          <p:cNvSpPr>
            <a:spLocks noGrp="1"/>
          </p:cNvSpPr>
          <p:nvPr>
            <p:ph idx="1"/>
          </p:nvPr>
        </p:nvSpPr>
        <p:spPr/>
        <p:txBody>
          <a:bodyPr>
            <a:normAutofit lnSpcReduction="10000"/>
          </a:bodyPr>
          <a:lstStyle/>
          <a:p>
            <a:r>
              <a:rPr lang="en-US" altLang="ko-KR" dirty="0" smtClean="0"/>
              <a:t>Cryptographic key is given to each node for security reason.</a:t>
            </a:r>
          </a:p>
          <a:p>
            <a:r>
              <a:rPr lang="en-US" altLang="ko-KR" dirty="0" smtClean="0"/>
              <a:t>This key is used as an identity.</a:t>
            </a:r>
          </a:p>
          <a:p>
            <a:r>
              <a:rPr lang="en-US" altLang="ko-KR" dirty="0" smtClean="0"/>
              <a:t>Using hashing, this various size key is converted to the HIT (Host Identity Tag) which is uniform size as well as globally unique.</a:t>
            </a:r>
          </a:p>
          <a:p>
            <a:r>
              <a:rPr lang="en-US" altLang="ko-KR" dirty="0" smtClean="0"/>
              <a:t>Each node needs to register its HIT-IP address pair to the server.  It helps mobile node and multi homing.</a:t>
            </a:r>
          </a:p>
          <a:p>
            <a:r>
              <a:rPr lang="en-US" altLang="ko-KR" dirty="0" smtClean="0"/>
              <a:t>When application or TCP process tries to bind, it uses HIT.</a:t>
            </a:r>
          </a:p>
          <a:p>
            <a:pPr lvl="1"/>
            <a:r>
              <a:rPr lang="en-US" altLang="ko-KR" dirty="0" smtClean="0"/>
              <a:t>But to communicate each other, HIT should be resolved into IP address Using server. (is called HIP)</a:t>
            </a:r>
            <a:endParaRPr lang="ko-KR" altLang="en-US" dirty="0"/>
          </a:p>
        </p:txBody>
      </p:sp>
    </p:spTree>
    <p:extLst>
      <p:ext uri="{BB962C8B-B14F-4D97-AF65-F5344CB8AC3E}">
        <p14:creationId xmlns:p14="http://schemas.microsoft.com/office/powerpoint/2010/main" val="2323391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Loc</a:t>
            </a:r>
            <a:r>
              <a:rPr lang="en-US" dirty="0" smtClean="0"/>
              <a:t>/ID Split – Host-based Approach</a:t>
            </a:r>
            <a:endParaRPr lang="en-GB" dirty="0"/>
          </a:p>
        </p:txBody>
      </p:sp>
      <p:sp>
        <p:nvSpPr>
          <p:cNvPr id="3" name="Content Placeholder 2"/>
          <p:cNvSpPr>
            <a:spLocks noGrp="1"/>
          </p:cNvSpPr>
          <p:nvPr>
            <p:ph idx="1"/>
          </p:nvPr>
        </p:nvSpPr>
        <p:spPr>
          <a:xfrm>
            <a:off x="838201" y="1825625"/>
            <a:ext cx="5508812" cy="4351338"/>
          </a:xfrm>
        </p:spPr>
        <p:txBody>
          <a:bodyPr>
            <a:normAutofit/>
          </a:bodyPr>
          <a:lstStyle/>
          <a:p>
            <a:r>
              <a:rPr lang="en-US" dirty="0" smtClean="0"/>
              <a:t>HIP introduce Rendezvous Server (R) as a place to match HIT with the IP Address.</a:t>
            </a:r>
          </a:p>
          <a:p>
            <a:r>
              <a:rPr lang="en-US" dirty="0" smtClean="0"/>
              <a:t>Figure (a) illustrates Rendezvous Server Forwarding in HIP for first packet sent.</a:t>
            </a:r>
          </a:p>
          <a:p>
            <a:r>
              <a:rPr lang="en-US" dirty="0" smtClean="0"/>
              <a:t>Figure (b) illustrates packet forwarding process after the connection is formed between source and destination.</a:t>
            </a:r>
          </a:p>
          <a:p>
            <a:pPr lvl="1"/>
            <a:endParaRPr lang="en-US" dirty="0" smtClean="0"/>
          </a:p>
        </p:txBody>
      </p:sp>
      <p:pic>
        <p:nvPicPr>
          <p:cNvPr id="4" name="Picture 3"/>
          <p:cNvPicPr>
            <a:picLocks noChangeAspect="1"/>
          </p:cNvPicPr>
          <p:nvPr/>
        </p:nvPicPr>
        <p:blipFill>
          <a:blip r:embed="rId2"/>
          <a:stretch>
            <a:fillRect/>
          </a:stretch>
        </p:blipFill>
        <p:spPr>
          <a:xfrm>
            <a:off x="6347013" y="1492447"/>
            <a:ext cx="5006788" cy="4872716"/>
          </a:xfrm>
          <a:prstGeom prst="rect">
            <a:avLst/>
          </a:prstGeom>
        </p:spPr>
      </p:pic>
    </p:spTree>
    <p:extLst>
      <p:ext uri="{BB962C8B-B14F-4D97-AF65-F5344CB8AC3E}">
        <p14:creationId xmlns:p14="http://schemas.microsoft.com/office/powerpoint/2010/main" val="881205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Loc</a:t>
            </a:r>
            <a:r>
              <a:rPr lang="en-US" dirty="0" smtClean="0"/>
              <a:t>/ID Split – Host-based Approach</a:t>
            </a:r>
            <a:endParaRPr lang="en-GB" dirty="0"/>
          </a:p>
        </p:txBody>
      </p:sp>
      <p:sp>
        <p:nvSpPr>
          <p:cNvPr id="3" name="Content Placeholder 2"/>
          <p:cNvSpPr>
            <a:spLocks noGrp="1"/>
          </p:cNvSpPr>
          <p:nvPr>
            <p:ph idx="1"/>
          </p:nvPr>
        </p:nvSpPr>
        <p:spPr/>
        <p:txBody>
          <a:bodyPr>
            <a:normAutofit/>
          </a:bodyPr>
          <a:lstStyle/>
          <a:p>
            <a:r>
              <a:rPr lang="en-US" dirty="0" smtClean="0"/>
              <a:t>To know the HIT of the nodes in HIP, there are three alternative configuration:</a:t>
            </a:r>
          </a:p>
          <a:p>
            <a:pPr lvl="1"/>
            <a:r>
              <a:rPr lang="en-US" dirty="0" smtClean="0"/>
              <a:t>First, configure the HITs of the peer hosts directly into the application.</a:t>
            </a:r>
          </a:p>
          <a:p>
            <a:pPr lvl="1"/>
            <a:r>
              <a:rPr lang="en-US" dirty="0" smtClean="0"/>
              <a:t>Second, change the mapping from DNS names to IP addresses in a way that resolving a DNS name returns a HIT, instead of an IP address, to the application.</a:t>
            </a:r>
          </a:p>
          <a:p>
            <a:pPr lvl="1"/>
            <a:r>
              <a:rPr lang="en-US" dirty="0" smtClean="0"/>
              <a:t>Third, introduce Resource Record for the Domain Name System. Resource Record store Host Identity (HI), Host Identity Tag (HIT), and the domain names of its rendezvous servers (RVSs).</a:t>
            </a:r>
          </a:p>
          <a:p>
            <a:pPr lvl="1"/>
            <a:endParaRPr lang="en-US" dirty="0" smtClean="0"/>
          </a:p>
        </p:txBody>
      </p:sp>
    </p:spTree>
    <p:extLst>
      <p:ext uri="{BB962C8B-B14F-4D97-AF65-F5344CB8AC3E}">
        <p14:creationId xmlns:p14="http://schemas.microsoft.com/office/powerpoint/2010/main" val="3372806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Loc</a:t>
            </a:r>
            <a:r>
              <a:rPr lang="en-US" dirty="0" smtClean="0"/>
              <a:t>/ID Split – Host-based Approach</a:t>
            </a:r>
            <a:endParaRPr lang="en-GB" dirty="0"/>
          </a:p>
        </p:txBody>
      </p:sp>
      <p:sp>
        <p:nvSpPr>
          <p:cNvPr id="3" name="Content Placeholder 2"/>
          <p:cNvSpPr>
            <a:spLocks noGrp="1"/>
          </p:cNvSpPr>
          <p:nvPr>
            <p:ph idx="1"/>
          </p:nvPr>
        </p:nvSpPr>
        <p:spPr/>
        <p:txBody>
          <a:bodyPr/>
          <a:lstStyle/>
          <a:p>
            <a:r>
              <a:rPr lang="en-US" dirty="0" smtClean="0"/>
              <a:t>Illustration of implementation Simple DNS-HIP Resource Record (RR).</a:t>
            </a:r>
            <a:endParaRPr lang="en-GB" dirty="0"/>
          </a:p>
        </p:txBody>
      </p:sp>
      <p:sp>
        <p:nvSpPr>
          <p:cNvPr id="5" name="TextBox 4"/>
          <p:cNvSpPr txBox="1"/>
          <p:nvPr/>
        </p:nvSpPr>
        <p:spPr>
          <a:xfrm>
            <a:off x="1176981" y="2866767"/>
            <a:ext cx="5942227" cy="2462213"/>
          </a:xfrm>
          <a:prstGeom prst="rect">
            <a:avLst/>
          </a:prstGeom>
          <a:noFill/>
        </p:spPr>
        <p:txBody>
          <a:bodyPr wrap="square" rtlCol="0">
            <a:spAutoFit/>
          </a:bodyPr>
          <a:lstStyle/>
          <a:p>
            <a:pPr marL="342900" indent="-342900">
              <a:buFont typeface="+mj-lt"/>
              <a:buAutoNum type="arabicPeriod"/>
            </a:pPr>
            <a:r>
              <a:rPr lang="en-US" sz="1400" dirty="0" smtClean="0"/>
              <a:t>First step, Node A send the request to DNS to get the HIT of Node B. The request contain the host name of Node B and request type is HIP.</a:t>
            </a:r>
          </a:p>
          <a:p>
            <a:pPr marL="342900" indent="-342900">
              <a:buFont typeface="+mj-lt"/>
              <a:buAutoNum type="arabicPeriod"/>
            </a:pPr>
            <a:r>
              <a:rPr lang="en-US" sz="1400" dirty="0" smtClean="0"/>
              <a:t>If the DNS contain the info about host name Node B, DNS will reply back the request with Node B HI, Node B HIT and Node B RV Server IP address.</a:t>
            </a:r>
          </a:p>
          <a:p>
            <a:pPr marL="342900" indent="-342900">
              <a:buFont typeface="+mj-lt"/>
              <a:buAutoNum type="arabicPeriod"/>
            </a:pPr>
            <a:r>
              <a:rPr lang="en-US" sz="1400" dirty="0" smtClean="0"/>
              <a:t>Node sent the first packet contains Source IP, Node B RV Server IP address, HIT Node A and HIT Node B.</a:t>
            </a:r>
          </a:p>
          <a:p>
            <a:pPr marL="342900" indent="-342900">
              <a:buFont typeface="+mj-lt"/>
              <a:buAutoNum type="arabicPeriod"/>
            </a:pPr>
            <a:r>
              <a:rPr lang="en-US" sz="1400" dirty="0" smtClean="0"/>
              <a:t>If Rendezvous Server have HIT Node B, Rendezvous Server will forward the packet into Node B.</a:t>
            </a:r>
          </a:p>
          <a:p>
            <a:pPr marL="342900" indent="-342900">
              <a:buFont typeface="+mj-lt"/>
              <a:buAutoNum type="arabicPeriod"/>
            </a:pPr>
            <a:r>
              <a:rPr lang="en-US" sz="1400" dirty="0" smtClean="0"/>
              <a:t>Next packet, will direct forwarding from Node A to Node B.</a:t>
            </a:r>
            <a:endParaRPr lang="en-GB" sz="140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3158" t="19460" r="17200" b="43423"/>
          <a:stretch/>
        </p:blipFill>
        <p:spPr>
          <a:xfrm>
            <a:off x="6985687" y="2866767"/>
            <a:ext cx="4920736" cy="2545492"/>
          </a:xfrm>
          <a:prstGeom prst="rect">
            <a:avLst/>
          </a:prstGeom>
        </p:spPr>
      </p:pic>
    </p:spTree>
    <p:extLst>
      <p:ext uri="{BB962C8B-B14F-4D97-AF65-F5344CB8AC3E}">
        <p14:creationId xmlns:p14="http://schemas.microsoft.com/office/powerpoint/2010/main" val="3305616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Loc</a:t>
            </a:r>
            <a:r>
              <a:rPr lang="en-US" dirty="0" smtClean="0"/>
              <a:t>/ID Split – Host-based Approach</a:t>
            </a:r>
            <a:endParaRPr lang="en-GB" dirty="0"/>
          </a:p>
        </p:txBody>
      </p:sp>
      <p:sp>
        <p:nvSpPr>
          <p:cNvPr id="3" name="Content Placeholder 2"/>
          <p:cNvSpPr>
            <a:spLocks noGrp="1"/>
          </p:cNvSpPr>
          <p:nvPr>
            <p:ph idx="1"/>
          </p:nvPr>
        </p:nvSpPr>
        <p:spPr/>
        <p:txBody>
          <a:bodyPr>
            <a:normAutofit/>
          </a:bodyPr>
          <a:lstStyle/>
          <a:p>
            <a:r>
              <a:rPr lang="en-US" dirty="0" smtClean="0"/>
              <a:t>End-host mobility and </a:t>
            </a:r>
            <a:r>
              <a:rPr lang="en-US" dirty="0" err="1" smtClean="0"/>
              <a:t>multihoming</a:t>
            </a:r>
            <a:endParaRPr lang="en-US" dirty="0" smtClean="0"/>
          </a:p>
          <a:p>
            <a:pPr lvl="1"/>
            <a:r>
              <a:rPr lang="en-US" dirty="0" smtClean="0"/>
              <a:t>HIP mobility includes IP address changes to either party. A system is considered mobile if its IP address can change dynamically for any reason like DHCP or Network Address Translation (NAT). When this happen, the host have to remapping its translation to Rendezvous Server and DNS.</a:t>
            </a:r>
            <a:endParaRPr lang="en-GB" dirty="0" smtClean="0"/>
          </a:p>
          <a:p>
            <a:pPr lvl="1"/>
            <a:r>
              <a:rPr lang="en-US" dirty="0" smtClean="0"/>
              <a:t>For </a:t>
            </a:r>
            <a:r>
              <a:rPr lang="en-US" dirty="0" err="1" smtClean="0"/>
              <a:t>multihomed</a:t>
            </a:r>
            <a:r>
              <a:rPr lang="en-US" dirty="0" smtClean="0"/>
              <a:t> host, HIP links IP address together. When multiple IP addresses correspond to the same Host Identity, and if one address become unusable, or a more preferred address become available, existing transport associations can easily be moved to another address.</a:t>
            </a:r>
          </a:p>
        </p:txBody>
      </p:sp>
    </p:spTree>
    <p:extLst>
      <p:ext uri="{BB962C8B-B14F-4D97-AF65-F5344CB8AC3E}">
        <p14:creationId xmlns:p14="http://schemas.microsoft.com/office/powerpoint/2010/main" val="263591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Flat Routing</a:t>
            </a:r>
            <a:endParaRPr lang="en-GB" dirty="0"/>
          </a:p>
        </p:txBody>
      </p:sp>
      <p:sp>
        <p:nvSpPr>
          <p:cNvPr id="3" name="Content Placeholder 2"/>
          <p:cNvSpPr>
            <a:spLocks noGrp="1"/>
          </p:cNvSpPr>
          <p:nvPr>
            <p:ph idx="1"/>
          </p:nvPr>
        </p:nvSpPr>
        <p:spPr/>
        <p:txBody>
          <a:bodyPr>
            <a:noAutofit/>
          </a:bodyPr>
          <a:lstStyle/>
          <a:p>
            <a:r>
              <a:rPr lang="en-US" sz="2000" dirty="0" smtClean="0"/>
              <a:t>Flat Routing is another possibility to circumvent the IP address overloaded semantics.</a:t>
            </a:r>
          </a:p>
          <a:p>
            <a:r>
              <a:rPr lang="en-US" sz="2000" dirty="0" smtClean="0"/>
              <a:t>Background problem is same with </a:t>
            </a:r>
            <a:r>
              <a:rPr lang="en-US" sz="2000" dirty="0" err="1" smtClean="0"/>
              <a:t>Loc</a:t>
            </a:r>
            <a:r>
              <a:rPr lang="en-US" sz="2000" dirty="0" smtClean="0"/>
              <a:t>/Id split approach. But rather than split identity from location like in </a:t>
            </a:r>
            <a:r>
              <a:rPr lang="en-US" sz="2000" dirty="0" err="1" smtClean="0"/>
              <a:t>Loc</a:t>
            </a:r>
            <a:r>
              <a:rPr lang="en-US" sz="2000" dirty="0" smtClean="0"/>
              <a:t>/ID split approach, Flat Routing uses labels based on DHTs to identify nodes and uses DHT-based protocols.</a:t>
            </a:r>
          </a:p>
          <a:p>
            <a:r>
              <a:rPr lang="en-US" sz="2000" dirty="0" smtClean="0"/>
              <a:t>This approach inherits all the advantages of </a:t>
            </a:r>
            <a:r>
              <a:rPr lang="en-US" sz="2000" dirty="0" err="1" smtClean="0"/>
              <a:t>Loc</a:t>
            </a:r>
            <a:r>
              <a:rPr lang="en-US" sz="2000" dirty="0" smtClean="0"/>
              <a:t>/ID split and as an addition:</a:t>
            </a:r>
          </a:p>
          <a:p>
            <a:pPr lvl="1"/>
            <a:r>
              <a:rPr lang="en-US" sz="1800" dirty="0" smtClean="0"/>
              <a:t>No new infrastructure: DNS like infrastructure is no need.</a:t>
            </a:r>
          </a:p>
          <a:p>
            <a:pPr lvl="1"/>
            <a:r>
              <a:rPr lang="en-US" sz="1800" dirty="0" smtClean="0"/>
              <a:t>Simpler allocation: allocation identity in flat routing only need uniqueness.</a:t>
            </a:r>
          </a:p>
          <a:p>
            <a:r>
              <a:rPr lang="en-US" sz="2400" dirty="0" smtClean="0"/>
              <a:t>Flat names:</a:t>
            </a:r>
          </a:p>
          <a:p>
            <a:pPr lvl="1"/>
            <a:r>
              <a:rPr lang="en-US" sz="2000" dirty="0" smtClean="0"/>
              <a:t>Semantic free referencing</a:t>
            </a:r>
          </a:p>
          <a:p>
            <a:pPr lvl="1"/>
            <a:r>
              <a:rPr lang="en-US" sz="2000" dirty="0" smtClean="0"/>
              <a:t>Use Distributed Hash Table (DHT) as a replacement for Domain Name Services (DNS)</a:t>
            </a:r>
          </a:p>
          <a:p>
            <a:endParaRPr lang="en-GB" sz="2000" dirty="0"/>
          </a:p>
        </p:txBody>
      </p:sp>
    </p:spTree>
    <p:extLst>
      <p:ext uri="{BB962C8B-B14F-4D97-AF65-F5344CB8AC3E}">
        <p14:creationId xmlns:p14="http://schemas.microsoft.com/office/powerpoint/2010/main" val="2769958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Flat Routing</a:t>
            </a:r>
            <a:endParaRPr lang="en-GB" dirty="0"/>
          </a:p>
        </p:txBody>
      </p:sp>
      <p:sp>
        <p:nvSpPr>
          <p:cNvPr id="3" name="Content Placeholder 2"/>
          <p:cNvSpPr>
            <a:spLocks noGrp="1"/>
          </p:cNvSpPr>
          <p:nvPr>
            <p:ph idx="1"/>
          </p:nvPr>
        </p:nvSpPr>
        <p:spPr>
          <a:xfrm>
            <a:off x="838200" y="1529543"/>
            <a:ext cx="10515600" cy="1978428"/>
          </a:xfrm>
        </p:spPr>
        <p:txBody>
          <a:bodyPr>
            <a:normAutofit/>
          </a:bodyPr>
          <a:lstStyle/>
          <a:p>
            <a:r>
              <a:rPr lang="en-US" dirty="0" smtClean="0"/>
              <a:t>Flat Routing perform connection from Hosting Router to the nodes. Then perform connection between Router to Successor Router and Predecessor Router.</a:t>
            </a:r>
          </a:p>
          <a:p>
            <a:r>
              <a:rPr lang="en-US" dirty="0" smtClean="0"/>
              <a:t>The figure illustrate the element of Flat Routing</a:t>
            </a:r>
            <a:endParaRPr lang="en-GB" dirty="0"/>
          </a:p>
        </p:txBody>
      </p:sp>
      <p:pic>
        <p:nvPicPr>
          <p:cNvPr id="4" name="Picture 3"/>
          <p:cNvPicPr>
            <a:picLocks noChangeAspect="1"/>
          </p:cNvPicPr>
          <p:nvPr/>
        </p:nvPicPr>
        <p:blipFill rotWithShape="1">
          <a:blip r:embed="rId2"/>
          <a:srcRect b="64198"/>
          <a:stretch/>
        </p:blipFill>
        <p:spPr>
          <a:xfrm>
            <a:off x="1987924" y="3358342"/>
            <a:ext cx="7044449" cy="3203920"/>
          </a:xfrm>
          <a:prstGeom prst="rect">
            <a:avLst/>
          </a:prstGeom>
        </p:spPr>
      </p:pic>
    </p:spTree>
    <p:extLst>
      <p:ext uri="{BB962C8B-B14F-4D97-AF65-F5344CB8AC3E}">
        <p14:creationId xmlns:p14="http://schemas.microsoft.com/office/powerpoint/2010/main" val="4192235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Flat Routing</a:t>
            </a:r>
            <a:endParaRPr lang="en-GB" dirty="0"/>
          </a:p>
        </p:txBody>
      </p:sp>
      <p:sp>
        <p:nvSpPr>
          <p:cNvPr id="3" name="Content Placeholder 2"/>
          <p:cNvSpPr>
            <a:spLocks noGrp="1"/>
          </p:cNvSpPr>
          <p:nvPr>
            <p:ph idx="1"/>
          </p:nvPr>
        </p:nvSpPr>
        <p:spPr/>
        <p:txBody>
          <a:bodyPr>
            <a:normAutofit/>
          </a:bodyPr>
          <a:lstStyle/>
          <a:p>
            <a:r>
              <a:rPr lang="en-US" sz="2400" dirty="0" smtClean="0"/>
              <a:t>Flat Routing consider </a:t>
            </a:r>
            <a:r>
              <a:rPr lang="en-US" sz="2400" dirty="0" err="1" smtClean="0"/>
              <a:t>intradomain</a:t>
            </a:r>
            <a:r>
              <a:rPr lang="en-US" sz="2400" dirty="0" smtClean="0"/>
              <a:t> and </a:t>
            </a:r>
            <a:r>
              <a:rPr lang="en-US" sz="2400" dirty="0" err="1" smtClean="0"/>
              <a:t>interdomain</a:t>
            </a:r>
            <a:r>
              <a:rPr lang="en-US" sz="2400" dirty="0" smtClean="0"/>
              <a:t> packet forwarding process.</a:t>
            </a:r>
          </a:p>
          <a:p>
            <a:r>
              <a:rPr lang="en-US" sz="2400" dirty="0" smtClean="0"/>
              <a:t>In </a:t>
            </a:r>
            <a:r>
              <a:rPr lang="en-US" sz="2400" dirty="0" err="1" smtClean="0"/>
              <a:t>intradomain</a:t>
            </a:r>
            <a:r>
              <a:rPr lang="en-US" sz="2400" dirty="0" smtClean="0"/>
              <a:t>, Packet forwarding from source to destination goes through routers hosting all the required successor nodes in the path.</a:t>
            </a:r>
          </a:p>
          <a:p>
            <a:r>
              <a:rPr lang="en-US" sz="2400" dirty="0" smtClean="0"/>
              <a:t>The figure illustrates this process.</a:t>
            </a:r>
            <a:endParaRPr lang="en-GB" sz="2400" dirty="0"/>
          </a:p>
        </p:txBody>
      </p:sp>
      <p:pic>
        <p:nvPicPr>
          <p:cNvPr id="4" name="Picture 3"/>
          <p:cNvPicPr>
            <a:picLocks noChangeAspect="1"/>
          </p:cNvPicPr>
          <p:nvPr/>
        </p:nvPicPr>
        <p:blipFill rotWithShape="1">
          <a:blip r:embed="rId2"/>
          <a:srcRect t="41254" b="14445"/>
          <a:stretch/>
        </p:blipFill>
        <p:spPr>
          <a:xfrm>
            <a:off x="5537945" y="4168588"/>
            <a:ext cx="5416925" cy="2436791"/>
          </a:xfrm>
          <a:prstGeom prst="rect">
            <a:avLst/>
          </a:prstGeom>
        </p:spPr>
      </p:pic>
    </p:spTree>
    <p:extLst>
      <p:ext uri="{BB962C8B-B14F-4D97-AF65-F5344CB8AC3E}">
        <p14:creationId xmlns:p14="http://schemas.microsoft.com/office/powerpoint/2010/main" val="2902479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Flat Routing</a:t>
            </a:r>
            <a:endParaRPr lang="en-GB" dirty="0"/>
          </a:p>
        </p:txBody>
      </p:sp>
      <p:sp>
        <p:nvSpPr>
          <p:cNvPr id="3" name="Content Placeholder 2"/>
          <p:cNvSpPr>
            <a:spLocks noGrp="1"/>
          </p:cNvSpPr>
          <p:nvPr>
            <p:ph idx="1"/>
          </p:nvPr>
        </p:nvSpPr>
        <p:spPr/>
        <p:txBody>
          <a:bodyPr>
            <a:normAutofit/>
          </a:bodyPr>
          <a:lstStyle/>
          <a:p>
            <a:r>
              <a:rPr lang="en-US" sz="2400" dirty="0" smtClean="0"/>
              <a:t>Illustrates flat routing communication in </a:t>
            </a:r>
            <a:r>
              <a:rPr lang="en-US" sz="2400" dirty="0" err="1" smtClean="0"/>
              <a:t>intradomain</a:t>
            </a:r>
            <a:r>
              <a:rPr lang="en-US" sz="2400" dirty="0" smtClean="0"/>
              <a:t> can be seen in the figure:</a:t>
            </a:r>
            <a:endParaRPr lang="en-US" dirty="0" smtClean="0"/>
          </a:p>
        </p:txBody>
      </p:sp>
      <p:pic>
        <p:nvPicPr>
          <p:cNvPr id="4" name="Picture 3"/>
          <p:cNvPicPr>
            <a:picLocks noChangeAspect="1"/>
          </p:cNvPicPr>
          <p:nvPr/>
        </p:nvPicPr>
        <p:blipFill rotWithShape="1">
          <a:blip r:embed="rId2"/>
          <a:srcRect l="2172" t="1502" r="-898" b="1"/>
          <a:stretch/>
        </p:blipFill>
        <p:spPr>
          <a:xfrm>
            <a:off x="2008095" y="2904565"/>
            <a:ext cx="7577559" cy="3272398"/>
          </a:xfrm>
          <a:prstGeom prst="rect">
            <a:avLst/>
          </a:prstGeom>
        </p:spPr>
      </p:pic>
    </p:spTree>
    <p:extLst>
      <p:ext uri="{BB962C8B-B14F-4D97-AF65-F5344CB8AC3E}">
        <p14:creationId xmlns:p14="http://schemas.microsoft.com/office/powerpoint/2010/main" val="885489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Growth of BGP entries</a:t>
            </a:r>
            <a:endParaRPr lang="ko-KR" altLang="en-US" dirty="0"/>
          </a:p>
        </p:txBody>
      </p:sp>
      <p:pic>
        <p:nvPicPr>
          <p:cNvPr id="4" name="내용 개체 틀 3"/>
          <p:cNvPicPr>
            <a:picLocks noGrp="1" noChangeAspect="1"/>
          </p:cNvPicPr>
          <p:nvPr>
            <p:ph idx="1"/>
          </p:nvPr>
        </p:nvPicPr>
        <p:blipFill>
          <a:blip r:embed="rId2"/>
          <a:stretch>
            <a:fillRect/>
          </a:stretch>
        </p:blipFill>
        <p:spPr>
          <a:xfrm>
            <a:off x="3328248" y="1825625"/>
            <a:ext cx="5535503" cy="4351338"/>
          </a:xfrm>
          <a:prstGeom prst="rect">
            <a:avLst/>
          </a:prstGeom>
        </p:spPr>
      </p:pic>
    </p:spTree>
    <p:extLst>
      <p:ext uri="{BB962C8B-B14F-4D97-AF65-F5344CB8AC3E}">
        <p14:creationId xmlns:p14="http://schemas.microsoft.com/office/powerpoint/2010/main" val="241078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Mobility</a:t>
            </a:r>
            <a:endParaRPr lang="en-GB" dirty="0"/>
          </a:p>
        </p:txBody>
      </p:sp>
      <p:sp>
        <p:nvSpPr>
          <p:cNvPr id="3" name="Content Placeholder 2"/>
          <p:cNvSpPr>
            <a:spLocks noGrp="1"/>
          </p:cNvSpPr>
          <p:nvPr>
            <p:ph idx="1"/>
          </p:nvPr>
        </p:nvSpPr>
        <p:spPr/>
        <p:txBody>
          <a:bodyPr>
            <a:normAutofit/>
          </a:bodyPr>
          <a:lstStyle/>
          <a:p>
            <a:r>
              <a:rPr lang="en-US" sz="2400" dirty="0" smtClean="0"/>
              <a:t>IP addressing is the main reason mobility is very difficult in the Internet.</a:t>
            </a:r>
          </a:p>
          <a:p>
            <a:r>
              <a:rPr lang="en-US" sz="2400" dirty="0" smtClean="0"/>
              <a:t>In the condition that neither </a:t>
            </a:r>
            <a:r>
              <a:rPr lang="en-US" sz="2400" dirty="0" err="1" smtClean="0"/>
              <a:t>Loc</a:t>
            </a:r>
            <a:r>
              <a:rPr lang="en-US" sz="2400" dirty="0" smtClean="0"/>
              <a:t>/Id split nor flat routing approach are practical short-term solutions, it will be interesting to improve Mobile IP.</a:t>
            </a:r>
          </a:p>
          <a:p>
            <a:pPr marL="0" indent="0">
              <a:buNone/>
            </a:pPr>
            <a:endParaRPr lang="en-GB" sz="2400" dirty="0"/>
          </a:p>
        </p:txBody>
      </p:sp>
    </p:spTree>
    <p:extLst>
      <p:ext uri="{BB962C8B-B14F-4D97-AF65-F5344CB8AC3E}">
        <p14:creationId xmlns:p14="http://schemas.microsoft.com/office/powerpoint/2010/main" val="1990562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1064664"/>
          </a:xfrm>
        </p:spPr>
        <p:txBody>
          <a:bodyPr/>
          <a:lstStyle/>
          <a:p>
            <a:r>
              <a:rPr lang="en-US" altLang="ko-KR" dirty="0" smtClean="0"/>
              <a:t>Classic Mobile IP node</a:t>
            </a:r>
            <a:endParaRPr lang="ko-KR" alt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4065" y="1729047"/>
            <a:ext cx="7464830" cy="407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3279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5"/>
            <a:ext cx="10515600" cy="1031413"/>
          </a:xfrm>
        </p:spPr>
        <p:txBody>
          <a:bodyPr>
            <a:normAutofit/>
          </a:bodyPr>
          <a:lstStyle/>
          <a:p>
            <a:r>
              <a:rPr lang="en-US" altLang="ko-KR" sz="4000" dirty="0" smtClean="0"/>
              <a:t>Network Mobility (NEMO) basic operation</a:t>
            </a:r>
            <a:endParaRPr lang="ko-KR" altLang="en-US" sz="40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9418" y="1662545"/>
            <a:ext cx="9044247" cy="4389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4780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NEMO</a:t>
            </a:r>
            <a:endParaRPr lang="ko-KR" altLang="en-US" dirty="0"/>
          </a:p>
        </p:txBody>
      </p:sp>
      <p:sp>
        <p:nvSpPr>
          <p:cNvPr id="3" name="내용 개체 틀 2"/>
          <p:cNvSpPr>
            <a:spLocks noGrp="1"/>
          </p:cNvSpPr>
          <p:nvPr>
            <p:ph idx="1"/>
          </p:nvPr>
        </p:nvSpPr>
        <p:spPr/>
        <p:txBody>
          <a:bodyPr/>
          <a:lstStyle/>
          <a:p>
            <a:r>
              <a:rPr lang="en-US" altLang="ko-KR" dirty="0" smtClean="0"/>
              <a:t>Its basic architecture concentrates into the MR.</a:t>
            </a:r>
          </a:p>
          <a:p>
            <a:pPr lvl="1"/>
            <a:r>
              <a:rPr lang="en-US" altLang="ko-KR" dirty="0" smtClean="0"/>
              <a:t>Updates such as CoA obtained from a foreign network</a:t>
            </a:r>
          </a:p>
          <a:p>
            <a:pPr lvl="1"/>
            <a:r>
              <a:rPr lang="en-US" altLang="ko-KR" dirty="0" smtClean="0"/>
              <a:t>Consequent tunnel establishment is hidden to all other mobile node.</a:t>
            </a:r>
          </a:p>
          <a:p>
            <a:r>
              <a:rPr lang="en-US" altLang="ko-KR" dirty="0" smtClean="0"/>
              <a:t>MR sends update messages to its home agent, which associates the MR IP address in the foreign network (CoA) to a network prefix</a:t>
            </a:r>
          </a:p>
          <a:p>
            <a:r>
              <a:rPr lang="en-US" altLang="ko-KR" dirty="0" smtClean="0"/>
              <a:t>All packets destined to one of the mobile network nodes are encapsulated and tunneled by the home agent to the MR.</a:t>
            </a:r>
            <a:endParaRPr lang="ko-KR" altLang="en-US" dirty="0"/>
          </a:p>
        </p:txBody>
      </p:sp>
    </p:spTree>
    <p:extLst>
      <p:ext uri="{BB962C8B-B14F-4D97-AF65-F5344CB8AC3E}">
        <p14:creationId xmlns:p14="http://schemas.microsoft.com/office/powerpoint/2010/main" val="3322359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Mobility</a:t>
            </a:r>
            <a:endParaRPr lang="en-GB" dirty="0"/>
          </a:p>
        </p:txBody>
      </p:sp>
      <p:sp>
        <p:nvSpPr>
          <p:cNvPr id="3" name="Content Placeholder 2"/>
          <p:cNvSpPr>
            <a:spLocks noGrp="1"/>
          </p:cNvSpPr>
          <p:nvPr>
            <p:ph idx="1"/>
          </p:nvPr>
        </p:nvSpPr>
        <p:spPr/>
        <p:txBody>
          <a:bodyPr/>
          <a:lstStyle/>
          <a:p>
            <a:r>
              <a:rPr lang="en-US" dirty="0" err="1" smtClean="0"/>
              <a:t>NEtwork</a:t>
            </a:r>
            <a:r>
              <a:rPr lang="en-US" dirty="0" smtClean="0"/>
              <a:t> </a:t>
            </a:r>
            <a:r>
              <a:rPr lang="en-US" dirty="0" err="1" smtClean="0"/>
              <a:t>MObility</a:t>
            </a:r>
            <a:r>
              <a:rPr lang="en-US" dirty="0" smtClean="0"/>
              <a:t> (NEMO) improves Mobile IP approach to serve mobile network.</a:t>
            </a:r>
          </a:p>
          <a:p>
            <a:r>
              <a:rPr lang="en-US" dirty="0" smtClean="0"/>
              <a:t>Mobile Router act as a Gateway for mobile network.</a:t>
            </a:r>
            <a:r>
              <a:rPr lang="en-GB" dirty="0" smtClean="0"/>
              <a:t> The figure show the illustration of basic NEMO architecture.</a:t>
            </a:r>
            <a:endParaRPr lang="en-US" dirty="0" smtClean="0"/>
          </a:p>
        </p:txBody>
      </p:sp>
      <p:pic>
        <p:nvPicPr>
          <p:cNvPr id="4" name="Picture 3"/>
          <p:cNvPicPr>
            <a:picLocks noChangeAspect="1"/>
          </p:cNvPicPr>
          <p:nvPr/>
        </p:nvPicPr>
        <p:blipFill>
          <a:blip r:embed="rId2"/>
          <a:stretch>
            <a:fillRect/>
          </a:stretch>
        </p:blipFill>
        <p:spPr>
          <a:xfrm>
            <a:off x="1587430" y="4022009"/>
            <a:ext cx="9017140" cy="2289890"/>
          </a:xfrm>
          <a:prstGeom prst="rect">
            <a:avLst/>
          </a:prstGeom>
        </p:spPr>
      </p:pic>
    </p:spTree>
    <p:extLst>
      <p:ext uri="{BB962C8B-B14F-4D97-AF65-F5344CB8AC3E}">
        <p14:creationId xmlns:p14="http://schemas.microsoft.com/office/powerpoint/2010/main" val="27922067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Content Activity based Short-cut Routing in Content Centric Networks</a:t>
            </a:r>
            <a:endParaRPr lang="en-US" dirty="0"/>
          </a:p>
        </p:txBody>
      </p:sp>
      <p:sp>
        <p:nvSpPr>
          <p:cNvPr id="3" name="Subtitle 2"/>
          <p:cNvSpPr>
            <a:spLocks noGrp="1"/>
          </p:cNvSpPr>
          <p:nvPr>
            <p:ph type="subTitle" idx="1"/>
          </p:nvPr>
        </p:nvSpPr>
        <p:spPr/>
        <p:txBody>
          <a:bodyPr>
            <a:normAutofit lnSpcReduction="10000"/>
          </a:bodyPr>
          <a:lstStyle/>
          <a:p>
            <a:r>
              <a:rPr lang="en-US" dirty="0" smtClean="0"/>
              <a:t>Tao Liu, Ming </a:t>
            </a:r>
            <a:r>
              <a:rPr lang="en-US" dirty="0" err="1" smtClean="0"/>
              <a:t>Tian</a:t>
            </a:r>
            <a:r>
              <a:rPr lang="en-US" dirty="0" smtClean="0"/>
              <a:t>, and </a:t>
            </a:r>
            <a:r>
              <a:rPr lang="en-US" dirty="0" err="1" smtClean="0"/>
              <a:t>Dongnian</a:t>
            </a:r>
            <a:r>
              <a:rPr lang="en-US" dirty="0" smtClean="0"/>
              <a:t> Cheng</a:t>
            </a:r>
          </a:p>
          <a:p>
            <a:r>
              <a:rPr lang="en-US" dirty="0" smtClean="0"/>
              <a:t>National Digital Switching System Engineering Technological R&amp;D Center</a:t>
            </a:r>
          </a:p>
          <a:p>
            <a:r>
              <a:rPr lang="en-US" dirty="0" smtClean="0"/>
              <a:t>Zhengzhou </a:t>
            </a:r>
            <a:endParaRPr lang="en-US" dirty="0"/>
          </a:p>
        </p:txBody>
      </p:sp>
    </p:spTree>
    <p:extLst>
      <p:ext uri="{BB962C8B-B14F-4D97-AF65-F5344CB8AC3E}">
        <p14:creationId xmlns:p14="http://schemas.microsoft.com/office/powerpoint/2010/main" val="36265216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81290"/>
          </a:xfrm>
        </p:spPr>
        <p:txBody>
          <a:bodyPr>
            <a:normAutofit/>
          </a:bodyPr>
          <a:lstStyle/>
          <a:p>
            <a:r>
              <a:rPr lang="en-US" sz="4000" dirty="0" smtClean="0"/>
              <a:t>Basic Idea of Content-centric Networking</a:t>
            </a:r>
            <a:endParaRPr lang="en-US" sz="4000" dirty="0"/>
          </a:p>
        </p:txBody>
      </p:sp>
      <p:sp>
        <p:nvSpPr>
          <p:cNvPr id="3" name="Content Placeholder 2"/>
          <p:cNvSpPr>
            <a:spLocks noGrp="1"/>
          </p:cNvSpPr>
          <p:nvPr>
            <p:ph idx="1"/>
          </p:nvPr>
        </p:nvSpPr>
        <p:spPr>
          <a:xfrm>
            <a:off x="838200" y="1546167"/>
            <a:ext cx="10515600" cy="4630796"/>
          </a:xfrm>
        </p:spPr>
        <p:txBody>
          <a:bodyPr/>
          <a:lstStyle/>
          <a:p>
            <a:r>
              <a:rPr lang="en-US" dirty="0" smtClean="0"/>
              <a:t>With the development of audio and video applications, the main function of Internet has changed from end-to-end host communication to content distribution.</a:t>
            </a:r>
          </a:p>
          <a:p>
            <a:r>
              <a:rPr lang="en-US" dirty="0" smtClean="0"/>
              <a:t>The core idea of CCN is directly naming content and routing based on content names</a:t>
            </a:r>
          </a:p>
          <a:p>
            <a:r>
              <a:rPr lang="en-US" dirty="0" smtClean="0"/>
              <a:t>CCN nodes have not only traditional routing and forwarding capabilities but also content caching capabilities.</a:t>
            </a:r>
          </a:p>
        </p:txBody>
      </p:sp>
    </p:spTree>
    <p:extLst>
      <p:ext uri="{BB962C8B-B14F-4D97-AF65-F5344CB8AC3E}">
        <p14:creationId xmlns:p14="http://schemas.microsoft.com/office/powerpoint/2010/main" val="37105153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1014788"/>
          </a:xfrm>
        </p:spPr>
        <p:txBody>
          <a:bodyPr/>
          <a:lstStyle/>
          <a:p>
            <a:r>
              <a:rPr lang="en-US" altLang="ko-KR" dirty="0" smtClean="0"/>
              <a:t>NDN (Named Data Networking)</a:t>
            </a:r>
            <a:endParaRPr lang="ko-KR" altLang="en-US" dirty="0"/>
          </a:p>
        </p:txBody>
      </p:sp>
      <p:sp>
        <p:nvSpPr>
          <p:cNvPr id="3" name="내용 개체 틀 2"/>
          <p:cNvSpPr>
            <a:spLocks noGrp="1"/>
          </p:cNvSpPr>
          <p:nvPr>
            <p:ph idx="1"/>
          </p:nvPr>
        </p:nvSpPr>
        <p:spPr>
          <a:xfrm>
            <a:off x="838200" y="1446415"/>
            <a:ext cx="10515600" cy="4730548"/>
          </a:xfrm>
        </p:spPr>
        <p:txBody>
          <a:bodyPr/>
          <a:lstStyle/>
          <a:p>
            <a:r>
              <a:rPr lang="en-US" altLang="ko-KR" dirty="0" smtClean="0"/>
              <a:t>The latest CCN design</a:t>
            </a:r>
          </a:p>
          <a:p>
            <a:r>
              <a:rPr lang="en-US" altLang="ko-KR" dirty="0" smtClean="0"/>
              <a:t>2 types of messages: Interest, Data</a:t>
            </a:r>
          </a:p>
          <a:p>
            <a:r>
              <a:rPr lang="en-US" altLang="ko-KR" dirty="0" smtClean="0"/>
              <a:t>Once an Interest packet reaches a storage node or server that has stored the request content, a Data packet is produced and passed to the consumer along the reverse path.</a:t>
            </a:r>
          </a:p>
          <a:p>
            <a:r>
              <a:rPr lang="en-US" altLang="ko-KR" dirty="0" smtClean="0"/>
              <a:t>Data packet is cached at the on-way nodes for subsequent use.</a:t>
            </a:r>
          </a:p>
          <a:p>
            <a:r>
              <a:rPr lang="en-US" altLang="ko-KR" dirty="0" smtClean="0"/>
              <a:t>It is not efficient because nodes cannot be aware of cached content copies of each other, leading to a low cache utilization as well as a waste of transmission resources.</a:t>
            </a:r>
            <a:endParaRPr lang="ko-KR" altLang="en-US" dirty="0"/>
          </a:p>
        </p:txBody>
      </p:sp>
    </p:spTree>
    <p:extLst>
      <p:ext uri="{BB962C8B-B14F-4D97-AF65-F5344CB8AC3E}">
        <p14:creationId xmlns:p14="http://schemas.microsoft.com/office/powerpoint/2010/main" val="40411255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Cut Routing Design</a:t>
            </a:r>
            <a:endParaRPr lang="en-US" dirty="0"/>
          </a:p>
        </p:txBody>
      </p:sp>
      <p:sp>
        <p:nvSpPr>
          <p:cNvPr id="3" name="Content Placeholder 2"/>
          <p:cNvSpPr>
            <a:spLocks noGrp="1"/>
          </p:cNvSpPr>
          <p:nvPr>
            <p:ph idx="1"/>
          </p:nvPr>
        </p:nvSpPr>
        <p:spPr/>
        <p:txBody>
          <a:bodyPr/>
          <a:lstStyle/>
          <a:p>
            <a:r>
              <a:rPr lang="en-US" dirty="0" smtClean="0"/>
              <a:t>The basic ideas of the short-cut routing :</a:t>
            </a:r>
          </a:p>
          <a:p>
            <a:pPr lvl="1"/>
            <a:r>
              <a:rPr lang="en-US" i="1" dirty="0" smtClean="0"/>
              <a:t>Near-abroad notification</a:t>
            </a:r>
            <a:r>
              <a:rPr lang="en-US" dirty="0" smtClean="0"/>
              <a:t> : Nodes notice the most recently active cached contents to its neighbors, making the coverage of contents to expand. The longer contents are in the cache node, the farther they are noticed</a:t>
            </a:r>
          </a:p>
          <a:p>
            <a:pPr lvl="1"/>
            <a:r>
              <a:rPr lang="en-US" i="1" dirty="0" smtClean="0"/>
              <a:t>Optimal Content Source Selection</a:t>
            </a:r>
            <a:r>
              <a:rPr lang="en-US" dirty="0" smtClean="0"/>
              <a:t> : Nodes which have received notifications establish “local map” of contents, i.e. short-cut routing table, so as to conduct optimal routing decisions</a:t>
            </a:r>
            <a:endParaRPr lang="en-US" dirty="0"/>
          </a:p>
        </p:txBody>
      </p:sp>
    </p:spTree>
    <p:extLst>
      <p:ext uri="{BB962C8B-B14F-4D97-AF65-F5344CB8AC3E}">
        <p14:creationId xmlns:p14="http://schemas.microsoft.com/office/powerpoint/2010/main" val="18974961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Cut Routing Design</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Router Caching</a:t>
            </a:r>
          </a:p>
          <a:p>
            <a:pPr lvl="1"/>
            <a:r>
              <a:rPr lang="en-US" dirty="0" smtClean="0"/>
              <a:t>The dynamic nature of cached contents is an important factor that affects routing performances</a:t>
            </a:r>
          </a:p>
          <a:p>
            <a:pPr lvl="1"/>
            <a:r>
              <a:rPr lang="en-US" dirty="0" smtClean="0"/>
              <a:t>The higher </a:t>
            </a:r>
            <a:r>
              <a:rPr lang="en-US" dirty="0"/>
              <a:t>the </a:t>
            </a:r>
            <a:r>
              <a:rPr lang="en-US" dirty="0" smtClean="0"/>
              <a:t>activity (the most recent activity), </a:t>
            </a:r>
            <a:r>
              <a:rPr lang="en-US" dirty="0"/>
              <a:t>the longer a content item is in </a:t>
            </a:r>
            <a:r>
              <a:rPr lang="en-US" dirty="0" smtClean="0"/>
              <a:t>cache</a:t>
            </a:r>
          </a:p>
          <a:p>
            <a:pPr lvl="1"/>
            <a:r>
              <a:rPr lang="en-US" dirty="0"/>
              <a:t>The position of the content object </a:t>
            </a:r>
            <a:r>
              <a:rPr lang="en-US" dirty="0" smtClean="0"/>
              <a:t>in the </a:t>
            </a:r>
            <a:r>
              <a:rPr lang="en-US" dirty="0"/>
              <a:t>cache reflects its </a:t>
            </a:r>
            <a:r>
              <a:rPr lang="en-US" dirty="0" smtClean="0"/>
              <a:t>activity</a:t>
            </a:r>
            <a:r>
              <a:rPr lang="en-US" dirty="0"/>
              <a:t>, position </a:t>
            </a:r>
            <a:r>
              <a:rPr lang="en-US" dirty="0" smtClean="0"/>
              <a:t>1 </a:t>
            </a:r>
            <a:r>
              <a:rPr lang="en-US" dirty="0"/>
              <a:t>represents the </a:t>
            </a:r>
            <a:r>
              <a:rPr lang="en-US" dirty="0" smtClean="0"/>
              <a:t>highest content </a:t>
            </a:r>
            <a:r>
              <a:rPr lang="en-US" dirty="0"/>
              <a:t>activity while position N the </a:t>
            </a:r>
            <a:r>
              <a:rPr lang="en-US" dirty="0" smtClean="0"/>
              <a:t>lowest</a:t>
            </a:r>
          </a:p>
          <a:p>
            <a:pPr lvl="1"/>
            <a:r>
              <a:rPr lang="en-US" dirty="0"/>
              <a:t>Choose the </a:t>
            </a:r>
            <a:r>
              <a:rPr lang="en-US" dirty="0" smtClean="0"/>
              <a:t>most active </a:t>
            </a:r>
            <a:r>
              <a:rPr lang="en-US" dirty="0"/>
              <a:t>cached items, such as the former x% to </a:t>
            </a:r>
            <a:r>
              <a:rPr lang="en-US" sz="2400" dirty="0"/>
              <a:t>be </a:t>
            </a:r>
            <a:r>
              <a:rPr lang="en-US" dirty="0" smtClean="0"/>
              <a:t>noticed. </a:t>
            </a:r>
            <a:r>
              <a:rPr lang="en-US" smtClean="0"/>
              <a:t>The others may </a:t>
            </a:r>
            <a:r>
              <a:rPr lang="en-US" dirty="0" smtClean="0"/>
              <a:t>be replaced soon.</a:t>
            </a:r>
            <a:endParaRPr lang="en-US" dirty="0"/>
          </a:p>
        </p:txBody>
      </p:sp>
      <p:sp>
        <p:nvSpPr>
          <p:cNvPr id="5" name="Content Placeholder 4"/>
          <p:cNvSpPr>
            <a:spLocks noGrp="1"/>
          </p:cNvSpPr>
          <p:nvPr>
            <p:ph sz="half" idx="2"/>
          </p:nvPr>
        </p:nvSpPr>
        <p:spPr/>
        <p:txBody>
          <a:bodyPr>
            <a:normAutofit fontScale="92500" lnSpcReduction="20000"/>
          </a:bodyPr>
          <a:lstStyle/>
          <a:p>
            <a:endParaRPr lang="en-US" dirty="0"/>
          </a:p>
        </p:txBody>
      </p:sp>
      <p:pic>
        <p:nvPicPr>
          <p:cNvPr id="4" name="Picture 3"/>
          <p:cNvPicPr>
            <a:picLocks noChangeAspect="1"/>
          </p:cNvPicPr>
          <p:nvPr/>
        </p:nvPicPr>
        <p:blipFill>
          <a:blip r:embed="rId2"/>
          <a:stretch>
            <a:fillRect/>
          </a:stretch>
        </p:blipFill>
        <p:spPr>
          <a:xfrm>
            <a:off x="6337300" y="1882402"/>
            <a:ext cx="4851400" cy="4237784"/>
          </a:xfrm>
          <a:prstGeom prst="rect">
            <a:avLst/>
          </a:prstGeom>
        </p:spPr>
      </p:pic>
    </p:spTree>
    <p:extLst>
      <p:ext uri="{BB962C8B-B14F-4D97-AF65-F5344CB8AC3E}">
        <p14:creationId xmlns:p14="http://schemas.microsoft.com/office/powerpoint/2010/main" val="3919000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Future Internet Routing</a:t>
            </a:r>
            <a:endParaRPr lang="en-GB" dirty="0"/>
          </a:p>
        </p:txBody>
      </p:sp>
      <p:sp>
        <p:nvSpPr>
          <p:cNvPr id="3" name="Content Placeholder 2"/>
          <p:cNvSpPr>
            <a:spLocks noGrp="1"/>
          </p:cNvSpPr>
          <p:nvPr>
            <p:ph idx="1"/>
          </p:nvPr>
        </p:nvSpPr>
        <p:spPr/>
        <p:txBody>
          <a:bodyPr/>
          <a:lstStyle/>
          <a:p>
            <a:r>
              <a:rPr lang="en-US" dirty="0" smtClean="0"/>
              <a:t>Most challenges faced by the Internet today are consequences of the architectural design decisions and unexpected fast growth.</a:t>
            </a:r>
          </a:p>
          <a:p>
            <a:r>
              <a:rPr lang="en-US" dirty="0" smtClean="0"/>
              <a:t>Original internet design did not anticipated following trend:</a:t>
            </a:r>
          </a:p>
          <a:p>
            <a:pPr lvl="1"/>
            <a:r>
              <a:rPr lang="en-US" dirty="0" smtClean="0"/>
              <a:t>Mobility</a:t>
            </a:r>
          </a:p>
          <a:p>
            <a:pPr lvl="1"/>
            <a:r>
              <a:rPr lang="en-US" dirty="0" err="1" smtClean="0"/>
              <a:t>Multihoming</a:t>
            </a:r>
            <a:endParaRPr lang="en-US" dirty="0" smtClean="0"/>
          </a:p>
          <a:p>
            <a:pPr lvl="1"/>
            <a:r>
              <a:rPr lang="en-US" dirty="0" smtClean="0"/>
              <a:t>Multipath</a:t>
            </a:r>
          </a:p>
          <a:p>
            <a:pPr lvl="1"/>
            <a:r>
              <a:rPr lang="en-US" dirty="0" smtClean="0"/>
              <a:t>Path Customization</a:t>
            </a:r>
            <a:endParaRPr lang="en-GB" dirty="0"/>
          </a:p>
        </p:txBody>
      </p:sp>
    </p:spTree>
    <p:extLst>
      <p:ext uri="{BB962C8B-B14F-4D97-AF65-F5344CB8AC3E}">
        <p14:creationId xmlns:p14="http://schemas.microsoft.com/office/powerpoint/2010/main" val="1731175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Short Cut Routing Design</a:t>
            </a:r>
            <a:endParaRPr lang="en-US" dirty="0"/>
          </a:p>
        </p:txBody>
      </p:sp>
      <p:sp>
        <p:nvSpPr>
          <p:cNvPr id="6" name="Content Placeholder 5"/>
          <p:cNvSpPr>
            <a:spLocks noGrp="1"/>
          </p:cNvSpPr>
          <p:nvPr>
            <p:ph sz="half" idx="1"/>
          </p:nvPr>
        </p:nvSpPr>
        <p:spPr/>
        <p:txBody>
          <a:bodyPr/>
          <a:lstStyle/>
          <a:p>
            <a:r>
              <a:rPr lang="en-US" dirty="0"/>
              <a:t>Contents </a:t>
            </a:r>
            <a:r>
              <a:rPr lang="en-US" dirty="0" smtClean="0"/>
              <a:t>Notification</a:t>
            </a:r>
          </a:p>
          <a:p>
            <a:pPr lvl="1"/>
            <a:r>
              <a:rPr lang="en-US" dirty="0"/>
              <a:t>Assuming that node a caches content </a:t>
            </a:r>
            <a:r>
              <a:rPr lang="en-US" dirty="0" smtClean="0"/>
              <a:t>C</a:t>
            </a:r>
          </a:p>
          <a:p>
            <a:pPr lvl="1"/>
            <a:r>
              <a:rPr lang="en-US" dirty="0"/>
              <a:t>a </a:t>
            </a:r>
            <a:r>
              <a:rPr lang="en-US" dirty="0" smtClean="0"/>
              <a:t>sends notification </a:t>
            </a:r>
            <a:r>
              <a:rPr lang="en-US" dirty="0"/>
              <a:t>messages containing C's name and content </a:t>
            </a:r>
            <a:r>
              <a:rPr lang="en-US" dirty="0" smtClean="0"/>
              <a:t>activity to </a:t>
            </a:r>
            <a:r>
              <a:rPr lang="en-US" dirty="0"/>
              <a:t>its neighbor nodes within n </a:t>
            </a:r>
            <a:r>
              <a:rPr lang="en-US" dirty="0" smtClean="0"/>
              <a:t>hops</a:t>
            </a:r>
          </a:p>
          <a:p>
            <a:pPr lvl="1"/>
            <a:r>
              <a:rPr lang="en-US" dirty="0" smtClean="0"/>
              <a:t>Figure shows 1 hop notification (upper) and 2 hop </a:t>
            </a:r>
            <a:r>
              <a:rPr lang="en-US" smtClean="0"/>
              <a:t>notification neighbors </a:t>
            </a:r>
            <a:r>
              <a:rPr lang="en-US" dirty="0" smtClean="0"/>
              <a:t>(lower)</a:t>
            </a:r>
          </a:p>
          <a:p>
            <a:pPr lvl="1"/>
            <a:endParaRPr lang="en-US" dirty="0"/>
          </a:p>
        </p:txBody>
      </p:sp>
      <p:pic>
        <p:nvPicPr>
          <p:cNvPr id="10" name="Picture 9"/>
          <p:cNvPicPr>
            <a:picLocks noChangeAspect="1"/>
          </p:cNvPicPr>
          <p:nvPr/>
        </p:nvPicPr>
        <p:blipFill>
          <a:blip r:embed="rId2"/>
          <a:stretch>
            <a:fillRect/>
          </a:stretch>
        </p:blipFill>
        <p:spPr>
          <a:xfrm>
            <a:off x="6616700" y="1825625"/>
            <a:ext cx="4292600" cy="4497010"/>
          </a:xfrm>
          <a:prstGeom prst="rect">
            <a:avLst/>
          </a:prstGeom>
        </p:spPr>
      </p:pic>
    </p:spTree>
    <p:extLst>
      <p:ext uri="{BB962C8B-B14F-4D97-AF65-F5344CB8AC3E}">
        <p14:creationId xmlns:p14="http://schemas.microsoft.com/office/powerpoint/2010/main" val="12251122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Cut Routing Design</a:t>
            </a:r>
            <a:endParaRPr lang="en-US" dirty="0"/>
          </a:p>
        </p:txBody>
      </p:sp>
      <p:sp>
        <p:nvSpPr>
          <p:cNvPr id="5" name="Content Placeholder 4"/>
          <p:cNvSpPr>
            <a:spLocks noGrp="1"/>
          </p:cNvSpPr>
          <p:nvPr>
            <p:ph idx="1"/>
          </p:nvPr>
        </p:nvSpPr>
        <p:spPr/>
        <p:txBody>
          <a:bodyPr/>
          <a:lstStyle/>
          <a:p>
            <a:r>
              <a:rPr lang="en-US" dirty="0" smtClean="0"/>
              <a:t>Considering different level of content in cache, hot content items may stay in caches for a long time</a:t>
            </a:r>
          </a:p>
          <a:p>
            <a:r>
              <a:rPr lang="en-US" dirty="0" smtClean="0"/>
              <a:t>They can be noticed in a larger scope, while cold contents only for a smaller scope like 1 hop or 2 hop</a:t>
            </a:r>
          </a:p>
          <a:p>
            <a:endParaRPr lang="en-US" dirty="0" smtClean="0"/>
          </a:p>
        </p:txBody>
      </p:sp>
    </p:spTree>
    <p:extLst>
      <p:ext uri="{BB962C8B-B14F-4D97-AF65-F5344CB8AC3E}">
        <p14:creationId xmlns:p14="http://schemas.microsoft.com/office/powerpoint/2010/main" val="3402098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Short-Cut Routing table construction</a:t>
            </a:r>
            <a:endParaRPr lang="ko-KR" altLang="en-US" dirty="0"/>
          </a:p>
        </p:txBody>
      </p:sp>
      <p:sp>
        <p:nvSpPr>
          <p:cNvPr id="3" name="내용 개체 틀 2"/>
          <p:cNvSpPr>
            <a:spLocks noGrp="1"/>
          </p:cNvSpPr>
          <p:nvPr>
            <p:ph idx="1"/>
          </p:nvPr>
        </p:nvSpPr>
        <p:spPr/>
        <p:txBody>
          <a:bodyPr/>
          <a:lstStyle/>
          <a:p>
            <a:r>
              <a:rPr lang="en-US" altLang="ko-KR" dirty="0" smtClean="0"/>
              <a:t>When received a notification message, nodes create a short cut routing table entry which contains content name and next hop face (possibly multiple)</a:t>
            </a:r>
          </a:p>
          <a:p>
            <a:r>
              <a:rPr lang="en-US" altLang="ko-KR" dirty="0" smtClean="0"/>
              <a:t>How to select the appropriate content source?</a:t>
            </a:r>
          </a:p>
          <a:p>
            <a:pPr lvl="1"/>
            <a:r>
              <a:rPr lang="en-US" altLang="ko-KR" dirty="0" smtClean="0"/>
              <a:t>Full / random/ minimum hop forwarding</a:t>
            </a:r>
            <a:endParaRPr lang="ko-KR" altLang="en-US" dirty="0"/>
          </a:p>
        </p:txBody>
      </p:sp>
    </p:spTree>
    <p:extLst>
      <p:ext uri="{BB962C8B-B14F-4D97-AF65-F5344CB8AC3E}">
        <p14:creationId xmlns:p14="http://schemas.microsoft.com/office/powerpoint/2010/main" val="3519275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Cut Routing Design</a:t>
            </a:r>
            <a:endParaRPr lang="en-US" dirty="0"/>
          </a:p>
        </p:txBody>
      </p:sp>
      <p:sp>
        <p:nvSpPr>
          <p:cNvPr id="3" name="Content Placeholder 2"/>
          <p:cNvSpPr>
            <a:spLocks noGrp="1"/>
          </p:cNvSpPr>
          <p:nvPr>
            <p:ph sz="half" idx="1"/>
          </p:nvPr>
        </p:nvSpPr>
        <p:spPr/>
        <p:txBody>
          <a:bodyPr>
            <a:normAutofit/>
          </a:bodyPr>
          <a:lstStyle/>
          <a:p>
            <a:r>
              <a:rPr lang="en-US" dirty="0"/>
              <a:t>Short-cut routing table </a:t>
            </a:r>
            <a:r>
              <a:rPr lang="en-US" dirty="0" smtClean="0"/>
              <a:t>construction</a:t>
            </a:r>
            <a:endParaRPr lang="en-US" dirty="0" smtClean="0"/>
          </a:p>
          <a:p>
            <a:pPr lvl="1"/>
            <a:r>
              <a:rPr lang="en-US" dirty="0" smtClean="0"/>
              <a:t>To select optimal content service node, Ant Colony Optimization algorithm is used due to small hop property of short-cut routing, thus can converge fast</a:t>
            </a:r>
          </a:p>
        </p:txBody>
      </p:sp>
      <p:sp>
        <p:nvSpPr>
          <p:cNvPr id="4" name="TextBox 3"/>
          <p:cNvSpPr txBox="1"/>
          <p:nvPr/>
        </p:nvSpPr>
        <p:spPr>
          <a:xfrm>
            <a:off x="8937769" y="2678805"/>
            <a:ext cx="734266" cy="276999"/>
          </a:xfrm>
          <a:prstGeom prst="rect">
            <a:avLst/>
          </a:prstGeom>
          <a:solidFill>
            <a:schemeClr val="bg1"/>
          </a:solidFill>
        </p:spPr>
        <p:txBody>
          <a:bodyPr wrap="square" rtlCol="0">
            <a:spAutoFit/>
          </a:bodyPr>
          <a:lstStyle/>
          <a:p>
            <a:r>
              <a:rPr lang="en-US" sz="1200" b="1" dirty="0" smtClean="0"/>
              <a:t>NODE</a:t>
            </a:r>
            <a:endParaRPr lang="en-US" sz="1200" b="1" dirty="0"/>
          </a:p>
        </p:txBody>
      </p:sp>
      <p:pic>
        <p:nvPicPr>
          <p:cNvPr id="1026" name="Picture 2" descr="http://article.sapub.org/image/10.5923.j.eee.20120204.09_001.gi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43276" y="2299695"/>
            <a:ext cx="6148724" cy="3403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3694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Cut Routing Design</a:t>
            </a:r>
            <a:endParaRPr lang="en-US" dirty="0"/>
          </a:p>
        </p:txBody>
      </p:sp>
      <p:sp>
        <p:nvSpPr>
          <p:cNvPr id="5" name="Content Placeholder 4"/>
          <p:cNvSpPr>
            <a:spLocks noGrp="1"/>
          </p:cNvSpPr>
          <p:nvPr>
            <p:ph sz="half" idx="1"/>
          </p:nvPr>
        </p:nvSpPr>
        <p:spPr/>
        <p:txBody>
          <a:bodyPr/>
          <a:lstStyle/>
          <a:p>
            <a:r>
              <a:rPr lang="en-US" dirty="0" smtClean="0"/>
              <a:t>Protocol format</a:t>
            </a:r>
          </a:p>
          <a:p>
            <a:pPr lvl="1"/>
            <a:r>
              <a:rPr lang="en-US" dirty="0"/>
              <a:t>Type field indicates the type of </a:t>
            </a:r>
            <a:r>
              <a:rPr lang="en-US" dirty="0" smtClean="0"/>
              <a:t>message</a:t>
            </a:r>
          </a:p>
          <a:p>
            <a:pPr lvl="1"/>
            <a:r>
              <a:rPr lang="en-US" dirty="0"/>
              <a:t>Nonce field is the random </a:t>
            </a:r>
            <a:r>
              <a:rPr lang="en-US" dirty="0" smtClean="0"/>
              <a:t>number</a:t>
            </a:r>
          </a:p>
          <a:p>
            <a:pPr lvl="1"/>
            <a:r>
              <a:rPr lang="en-US" dirty="0" err="1"/>
              <a:t>TimeStamp</a:t>
            </a:r>
            <a:r>
              <a:rPr lang="en-US" dirty="0"/>
              <a:t> field is used to record the sending time of </a:t>
            </a:r>
            <a:r>
              <a:rPr lang="en-US" dirty="0" smtClean="0"/>
              <a:t>message</a:t>
            </a:r>
          </a:p>
          <a:p>
            <a:pPr lvl="1"/>
            <a:r>
              <a:rPr lang="en-US" dirty="0"/>
              <a:t>Content Name and Scope field are the name of content to be noticed and noticing range (hops) respectively</a:t>
            </a:r>
            <a:endParaRPr lang="en-US" dirty="0" smtClean="0"/>
          </a:p>
        </p:txBody>
      </p:sp>
      <p:pic>
        <p:nvPicPr>
          <p:cNvPr id="4" name="Content Placeholder 3"/>
          <p:cNvPicPr>
            <a:picLocks noGrp="1" noChangeAspect="1"/>
          </p:cNvPicPr>
          <p:nvPr>
            <p:ph sz="half" idx="2"/>
          </p:nvPr>
        </p:nvPicPr>
        <p:blipFill>
          <a:blip r:embed="rId2"/>
          <a:stretch>
            <a:fillRect/>
          </a:stretch>
        </p:blipFill>
        <p:spPr>
          <a:xfrm>
            <a:off x="7140261" y="1690688"/>
            <a:ext cx="3703749" cy="4553233"/>
          </a:xfrm>
          <a:prstGeom prst="rect">
            <a:avLst/>
          </a:prstGeom>
        </p:spPr>
      </p:pic>
    </p:spTree>
    <p:extLst>
      <p:ext uri="{BB962C8B-B14F-4D97-AF65-F5344CB8AC3E}">
        <p14:creationId xmlns:p14="http://schemas.microsoft.com/office/powerpoint/2010/main" val="30853019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Cut Routing Design</a:t>
            </a:r>
            <a:endParaRPr lang="en-US" dirty="0"/>
          </a:p>
        </p:txBody>
      </p:sp>
      <p:sp>
        <p:nvSpPr>
          <p:cNvPr id="3" name="Content Placeholder 2"/>
          <p:cNvSpPr>
            <a:spLocks noGrp="1"/>
          </p:cNvSpPr>
          <p:nvPr>
            <p:ph sz="half" idx="1"/>
          </p:nvPr>
        </p:nvSpPr>
        <p:spPr/>
        <p:txBody>
          <a:bodyPr>
            <a:normAutofit/>
          </a:bodyPr>
          <a:lstStyle/>
          <a:p>
            <a:r>
              <a:rPr lang="en-US" dirty="0"/>
              <a:t>Short-cut routing table </a:t>
            </a:r>
            <a:r>
              <a:rPr lang="en-US" dirty="0" smtClean="0"/>
              <a:t>construction</a:t>
            </a:r>
          </a:p>
          <a:p>
            <a:pPr lvl="1"/>
            <a:r>
              <a:rPr lang="en-US" dirty="0" smtClean="0"/>
              <a:t>To choose the optimal source, </a:t>
            </a:r>
            <a:r>
              <a:rPr lang="en-US" dirty="0"/>
              <a:t>path delay, node load and content activity are used as criteria</a:t>
            </a:r>
          </a:p>
          <a:p>
            <a:pPr lvl="1"/>
            <a:r>
              <a:rPr lang="en-US" dirty="0"/>
              <a:t>Each node sends probe </a:t>
            </a:r>
            <a:r>
              <a:rPr lang="en-US" dirty="0" smtClean="0"/>
              <a:t>“ant” </a:t>
            </a:r>
            <a:r>
              <a:rPr lang="en-US" dirty="0"/>
              <a:t>to all service nodes to calculate the 3 criteria and then calculate forward probability and </a:t>
            </a:r>
            <a:r>
              <a:rPr lang="en-US" dirty="0" smtClean="0"/>
              <a:t>construct </a:t>
            </a:r>
            <a:r>
              <a:rPr lang="en-US" dirty="0"/>
              <a:t>short-cut routing table</a:t>
            </a:r>
          </a:p>
        </p:txBody>
      </p:sp>
      <p:pic>
        <p:nvPicPr>
          <p:cNvPr id="5" name="Content Placeholder 4"/>
          <p:cNvPicPr>
            <a:picLocks noGrp="1" noChangeAspect="1"/>
          </p:cNvPicPr>
          <p:nvPr>
            <p:ph sz="half" idx="2"/>
          </p:nvPr>
        </p:nvPicPr>
        <p:blipFill>
          <a:blip r:embed="rId2"/>
          <a:stretch>
            <a:fillRect/>
          </a:stretch>
        </p:blipFill>
        <p:spPr>
          <a:xfrm>
            <a:off x="6019800" y="2158206"/>
            <a:ext cx="5810179" cy="3686175"/>
          </a:xfrm>
          <a:prstGeom prst="rect">
            <a:avLst/>
          </a:prstGeom>
        </p:spPr>
      </p:pic>
      <p:sp>
        <p:nvSpPr>
          <p:cNvPr id="4" name="TextBox 3"/>
          <p:cNvSpPr txBox="1"/>
          <p:nvPr/>
        </p:nvSpPr>
        <p:spPr>
          <a:xfrm>
            <a:off x="8937769" y="2678805"/>
            <a:ext cx="734266" cy="276999"/>
          </a:xfrm>
          <a:prstGeom prst="rect">
            <a:avLst/>
          </a:prstGeom>
          <a:solidFill>
            <a:schemeClr val="bg1"/>
          </a:solidFill>
        </p:spPr>
        <p:txBody>
          <a:bodyPr wrap="square" rtlCol="0">
            <a:spAutoFit/>
          </a:bodyPr>
          <a:lstStyle/>
          <a:p>
            <a:r>
              <a:rPr lang="en-US" sz="1200" b="1" dirty="0" smtClean="0"/>
              <a:t>NODE</a:t>
            </a:r>
            <a:endParaRPr lang="en-US" sz="1200" b="1" dirty="0"/>
          </a:p>
        </p:txBody>
      </p:sp>
    </p:spTree>
    <p:extLst>
      <p:ext uri="{BB962C8B-B14F-4D97-AF65-F5344CB8AC3E}">
        <p14:creationId xmlns:p14="http://schemas.microsoft.com/office/powerpoint/2010/main" val="21470772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Cut Routing Design</a:t>
            </a:r>
            <a:endParaRPr lang="en-US" dirty="0"/>
          </a:p>
        </p:txBody>
      </p:sp>
      <p:sp>
        <p:nvSpPr>
          <p:cNvPr id="5" name="Content Placeholder 4"/>
          <p:cNvSpPr>
            <a:spLocks noGrp="1"/>
          </p:cNvSpPr>
          <p:nvPr>
            <p:ph idx="1"/>
          </p:nvPr>
        </p:nvSpPr>
        <p:spPr/>
        <p:txBody>
          <a:bodyPr/>
          <a:lstStyle/>
          <a:p>
            <a:r>
              <a:rPr lang="en-US" dirty="0" smtClean="0"/>
              <a:t>Workflow</a:t>
            </a:r>
          </a:p>
          <a:p>
            <a:pPr marL="914400" lvl="1" indent="-457200">
              <a:buFont typeface="+mj-lt"/>
              <a:buAutoNum type="arabicPeriod"/>
            </a:pPr>
            <a:r>
              <a:rPr lang="en-US" dirty="0"/>
              <a:t>Cache node selects contents that need to be </a:t>
            </a:r>
            <a:r>
              <a:rPr lang="en-US" dirty="0" smtClean="0"/>
              <a:t>noticed based </a:t>
            </a:r>
            <a:r>
              <a:rPr lang="en-US" dirty="0"/>
              <a:t>on their activities, constructs </a:t>
            </a:r>
            <a:r>
              <a:rPr lang="en-US" dirty="0" smtClean="0"/>
              <a:t>notification </a:t>
            </a:r>
            <a:r>
              <a:rPr lang="en-US" dirty="0"/>
              <a:t>packets </a:t>
            </a:r>
            <a:r>
              <a:rPr lang="en-US" dirty="0" smtClean="0"/>
              <a:t>and sets </a:t>
            </a:r>
            <a:r>
              <a:rPr lang="en-US" dirty="0"/>
              <a:t>scope for these contents. Then notification packets </a:t>
            </a:r>
            <a:r>
              <a:rPr lang="en-US" dirty="0" smtClean="0"/>
              <a:t>are forwarded </a:t>
            </a:r>
            <a:r>
              <a:rPr lang="en-US" dirty="0"/>
              <a:t>to all </a:t>
            </a:r>
            <a:r>
              <a:rPr lang="en-US" dirty="0" smtClean="0"/>
              <a:t>faces</a:t>
            </a:r>
          </a:p>
          <a:p>
            <a:pPr marL="914400" lvl="1" indent="-457200">
              <a:buFont typeface="+mj-lt"/>
              <a:buAutoNum type="arabicPeriod"/>
            </a:pPr>
            <a:r>
              <a:rPr lang="en-US" dirty="0"/>
              <a:t>Current node which receives a notification </a:t>
            </a:r>
            <a:r>
              <a:rPr lang="en-US" dirty="0" smtClean="0"/>
              <a:t>packet checks </a:t>
            </a:r>
            <a:r>
              <a:rPr lang="en-US" dirty="0"/>
              <a:t>whether the packet already exists, that is, whether </a:t>
            </a:r>
            <a:r>
              <a:rPr lang="en-US" dirty="0" smtClean="0"/>
              <a:t>the packet's </a:t>
            </a:r>
            <a:r>
              <a:rPr lang="en-US" dirty="0"/>
              <a:t>content name and nonce </a:t>
            </a:r>
            <a:r>
              <a:rPr lang="en-US" dirty="0" smtClean="0"/>
              <a:t>value(is a random number, used to avoid processing same packet) </a:t>
            </a:r>
            <a:r>
              <a:rPr lang="en-US" dirty="0"/>
              <a:t>are both the same </a:t>
            </a:r>
            <a:r>
              <a:rPr lang="en-US" dirty="0" smtClean="0"/>
              <a:t>with those </a:t>
            </a:r>
            <a:r>
              <a:rPr lang="en-US" dirty="0"/>
              <a:t>of already exists ones. If the same, discard </a:t>
            </a:r>
            <a:r>
              <a:rPr lang="en-US" dirty="0" smtClean="0"/>
              <a:t>the notification </a:t>
            </a:r>
            <a:r>
              <a:rPr lang="en-US" dirty="0"/>
              <a:t>packet, otherwise perform step 3</a:t>
            </a:r>
            <a:endParaRPr lang="en-US" dirty="0" smtClean="0"/>
          </a:p>
          <a:p>
            <a:pPr marL="457200" lvl="1" indent="0">
              <a:buNone/>
            </a:pPr>
            <a:endParaRPr lang="en-US" dirty="0"/>
          </a:p>
        </p:txBody>
      </p:sp>
    </p:spTree>
    <p:extLst>
      <p:ext uri="{BB962C8B-B14F-4D97-AF65-F5344CB8AC3E}">
        <p14:creationId xmlns:p14="http://schemas.microsoft.com/office/powerpoint/2010/main" val="1150311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Cut Routing Design</a:t>
            </a:r>
            <a:endParaRPr lang="en-US" dirty="0"/>
          </a:p>
        </p:txBody>
      </p:sp>
      <p:sp>
        <p:nvSpPr>
          <p:cNvPr id="5" name="Content Placeholder 4"/>
          <p:cNvSpPr>
            <a:spLocks noGrp="1"/>
          </p:cNvSpPr>
          <p:nvPr>
            <p:ph idx="1"/>
          </p:nvPr>
        </p:nvSpPr>
        <p:spPr/>
        <p:txBody>
          <a:bodyPr/>
          <a:lstStyle/>
          <a:p>
            <a:r>
              <a:rPr lang="en-US" dirty="0" smtClean="0"/>
              <a:t>Workflow</a:t>
            </a:r>
          </a:p>
          <a:p>
            <a:pPr marL="914400" lvl="1" indent="-457200">
              <a:buFont typeface="+mj-lt"/>
              <a:buAutoNum type="arabicPeriod" startAt="3"/>
            </a:pPr>
            <a:r>
              <a:rPr lang="en-US" dirty="0"/>
              <a:t>Node checks its short-cut table. If there is an </a:t>
            </a:r>
            <a:r>
              <a:rPr lang="en-US" dirty="0" smtClean="0"/>
              <a:t>entry corresponding </a:t>
            </a:r>
            <a:r>
              <a:rPr lang="en-US" dirty="0"/>
              <a:t>to the content name of the notification, </a:t>
            </a:r>
            <a:r>
              <a:rPr lang="en-US" dirty="0" smtClean="0"/>
              <a:t>node updates </a:t>
            </a:r>
            <a:r>
              <a:rPr lang="en-US" dirty="0"/>
              <a:t>this entry. Otherwise, node </a:t>
            </a:r>
            <a:r>
              <a:rPr lang="en-US" dirty="0" smtClean="0"/>
              <a:t>creates </a:t>
            </a:r>
            <a:r>
              <a:rPr lang="en-US" dirty="0"/>
              <a:t>a short-cut </a:t>
            </a:r>
            <a:r>
              <a:rPr lang="en-US" dirty="0" smtClean="0"/>
              <a:t>routing entry</a:t>
            </a:r>
            <a:r>
              <a:rPr lang="en-US" dirty="0"/>
              <a:t>. If the scope value of </a:t>
            </a:r>
            <a:r>
              <a:rPr lang="en-US" dirty="0" smtClean="0"/>
              <a:t>notification </a:t>
            </a:r>
            <a:r>
              <a:rPr lang="en-US" dirty="0"/>
              <a:t>packet is greater </a:t>
            </a:r>
            <a:r>
              <a:rPr lang="en-US" dirty="0" smtClean="0"/>
              <a:t>than 1</a:t>
            </a:r>
            <a:r>
              <a:rPr lang="en-US" dirty="0"/>
              <a:t>, the value minuses 1. The notification packet </a:t>
            </a:r>
            <a:r>
              <a:rPr lang="en-US" dirty="0" smtClean="0"/>
              <a:t>is forwarded to all </a:t>
            </a:r>
            <a:r>
              <a:rPr lang="en-US" dirty="0"/>
              <a:t>faces except its arriving face. If the scope value is equal </a:t>
            </a:r>
            <a:r>
              <a:rPr lang="en-US" dirty="0" smtClean="0"/>
              <a:t>to 1</a:t>
            </a:r>
            <a:r>
              <a:rPr lang="en-US" dirty="0"/>
              <a:t>, do not forward</a:t>
            </a:r>
            <a:r>
              <a:rPr lang="en-US" dirty="0" smtClean="0"/>
              <a:t>.</a:t>
            </a:r>
          </a:p>
          <a:p>
            <a:pPr marL="914400" lvl="1" indent="-457200">
              <a:buFont typeface="+mj-lt"/>
              <a:buAutoNum type="arabicPeriod" startAt="3"/>
            </a:pPr>
            <a:r>
              <a:rPr lang="en-US" dirty="0"/>
              <a:t>When changes of content in caching node reach </a:t>
            </a:r>
            <a:r>
              <a:rPr lang="en-US" dirty="0" smtClean="0"/>
              <a:t>a certain </a:t>
            </a:r>
            <a:r>
              <a:rPr lang="en-US" dirty="0"/>
              <a:t>extent, or after a certain time interval, repeat steps </a:t>
            </a:r>
            <a:r>
              <a:rPr lang="en-US" dirty="0" smtClean="0"/>
              <a:t>1-3 to </a:t>
            </a:r>
            <a:r>
              <a:rPr lang="en-US" dirty="0"/>
              <a:t>update the short-cut routing table</a:t>
            </a:r>
            <a:endParaRPr lang="en-US" dirty="0" smtClean="0"/>
          </a:p>
        </p:txBody>
      </p:sp>
    </p:spTree>
    <p:extLst>
      <p:ext uri="{BB962C8B-B14F-4D97-AF65-F5344CB8AC3E}">
        <p14:creationId xmlns:p14="http://schemas.microsoft.com/office/powerpoint/2010/main" val="1706645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Problems of Current Internet: Mobility</a:t>
            </a:r>
            <a:endParaRPr lang="ko-KR" altLang="en-US" dirty="0"/>
          </a:p>
        </p:txBody>
      </p:sp>
      <p:sp>
        <p:nvSpPr>
          <p:cNvPr id="3" name="내용 개체 틀 2"/>
          <p:cNvSpPr>
            <a:spLocks noGrp="1"/>
          </p:cNvSpPr>
          <p:nvPr>
            <p:ph idx="1"/>
          </p:nvPr>
        </p:nvSpPr>
        <p:spPr/>
        <p:txBody>
          <a:bodyPr/>
          <a:lstStyle/>
          <a:p>
            <a:r>
              <a:rPr lang="en-US" altLang="ko-KR" dirty="0" smtClean="0"/>
              <a:t>TCP operation in wireless environment</a:t>
            </a:r>
          </a:p>
          <a:p>
            <a:pPr lvl="1"/>
            <a:r>
              <a:rPr lang="en-US" altLang="ko-KR" dirty="0" smtClean="0"/>
              <a:t>Created to work for wired environment</a:t>
            </a:r>
          </a:p>
          <a:p>
            <a:pPr lvl="1"/>
            <a:r>
              <a:rPr lang="en-US" altLang="ko-KR" dirty="0" smtClean="0"/>
              <a:t>Wireless and mobile environment increasing more in future</a:t>
            </a:r>
          </a:p>
          <a:p>
            <a:pPr lvl="1"/>
            <a:r>
              <a:rPr lang="en-US" altLang="ko-KR" dirty="0" smtClean="0"/>
              <a:t>Experiencing packet loss will trigger congestion control which will reduce packet transmission rate.</a:t>
            </a:r>
          </a:p>
          <a:p>
            <a:pPr lvl="1"/>
            <a:r>
              <a:rPr lang="en-US" altLang="ko-KR" dirty="0" smtClean="0"/>
              <a:t>In wireless environment, it doesn’t work.</a:t>
            </a:r>
          </a:p>
          <a:p>
            <a:pPr marL="0" indent="0">
              <a:buNone/>
            </a:pPr>
            <a:endParaRPr lang="ko-KR" altLang="en-US" dirty="0"/>
          </a:p>
        </p:txBody>
      </p:sp>
    </p:spTree>
    <p:extLst>
      <p:ext uri="{BB962C8B-B14F-4D97-AF65-F5344CB8AC3E}">
        <p14:creationId xmlns:p14="http://schemas.microsoft.com/office/powerpoint/2010/main" val="2900789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Problems of Current Internet: Mobility</a:t>
            </a:r>
            <a:endParaRPr lang="ko-KR" altLang="en-US" dirty="0"/>
          </a:p>
        </p:txBody>
      </p:sp>
      <p:sp>
        <p:nvSpPr>
          <p:cNvPr id="3" name="내용 개체 틀 2"/>
          <p:cNvSpPr>
            <a:spLocks noGrp="1"/>
          </p:cNvSpPr>
          <p:nvPr>
            <p:ph idx="1"/>
          </p:nvPr>
        </p:nvSpPr>
        <p:spPr/>
        <p:txBody>
          <a:bodyPr/>
          <a:lstStyle/>
          <a:p>
            <a:r>
              <a:rPr lang="en-US" altLang="ko-KR" dirty="0" smtClean="0"/>
              <a:t>Addressing and routing in Mobile environment</a:t>
            </a:r>
          </a:p>
          <a:p>
            <a:pPr lvl="1"/>
            <a:r>
              <a:rPr lang="en-US" altLang="ko-KR" dirty="0" smtClean="0"/>
              <a:t>Hierarchical structure allows network prefix aggregation.</a:t>
            </a:r>
          </a:p>
          <a:p>
            <a:pPr lvl="1"/>
            <a:r>
              <a:rPr lang="en-US" altLang="ko-KR" dirty="0" smtClean="0"/>
              <a:t>It improves routing scalability.</a:t>
            </a:r>
          </a:p>
          <a:p>
            <a:pPr lvl="1"/>
            <a:r>
              <a:rPr lang="en-US" altLang="ko-KR" dirty="0" smtClean="0"/>
              <a:t>The hierarchical structure of the Internet has led to a geographical organization of IP addresses.</a:t>
            </a:r>
          </a:p>
          <a:p>
            <a:pPr lvl="1"/>
            <a:r>
              <a:rPr lang="en-US" altLang="ko-KR" dirty="0" smtClean="0"/>
              <a:t>IP addresses play roles of identifier as well as locator which reflects geographical location </a:t>
            </a:r>
            <a:r>
              <a:rPr lang="en-US" altLang="ko-KR" dirty="0" smtClean="0">
                <a:sym typeface="Wingdings" panose="05000000000000000000" pitchFamily="2" charset="2"/>
              </a:rPr>
              <a:t> overloaded semantics</a:t>
            </a:r>
          </a:p>
          <a:p>
            <a:pPr lvl="1"/>
            <a:r>
              <a:rPr lang="en-US" altLang="ko-KR" dirty="0" smtClean="0">
                <a:sym typeface="Wingdings" panose="05000000000000000000" pitchFamily="2" charset="2"/>
              </a:rPr>
              <a:t>Fundamental obstacle to mobility</a:t>
            </a:r>
          </a:p>
          <a:p>
            <a:pPr lvl="1"/>
            <a:r>
              <a:rPr lang="en-US" altLang="ko-KR" dirty="0" smtClean="0">
                <a:sym typeface="Wingdings" panose="05000000000000000000" pitchFamily="2" charset="2"/>
              </a:rPr>
              <a:t>A station must always reconfigure its address to one topologically coherent with the visited network.</a:t>
            </a:r>
          </a:p>
          <a:p>
            <a:pPr lvl="1"/>
            <a:r>
              <a:rPr lang="en-US" altLang="ko-KR" dirty="0" smtClean="0">
                <a:sym typeface="Wingdings" panose="05000000000000000000" pitchFamily="2" charset="2"/>
              </a:rPr>
              <a:t>It takes time, and is possible to lose packet during this period.</a:t>
            </a:r>
            <a:endParaRPr lang="en-US" altLang="ko-KR" dirty="0" smtClean="0"/>
          </a:p>
        </p:txBody>
      </p:sp>
    </p:spTree>
    <p:extLst>
      <p:ext uri="{BB962C8B-B14F-4D97-AF65-F5344CB8AC3E}">
        <p14:creationId xmlns:p14="http://schemas.microsoft.com/office/powerpoint/2010/main" val="2469013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내용 개체 틀 3"/>
          <p:cNvPicPr>
            <a:picLocks noGrp="1" noChangeAspect="1"/>
          </p:cNvPicPr>
          <p:nvPr>
            <p:ph idx="1"/>
          </p:nvPr>
        </p:nvPicPr>
        <p:blipFill>
          <a:blip r:embed="rId2"/>
          <a:stretch>
            <a:fillRect/>
          </a:stretch>
        </p:blipFill>
        <p:spPr>
          <a:xfrm>
            <a:off x="2794000" y="365126"/>
            <a:ext cx="6477000" cy="5908674"/>
          </a:xfrm>
          <a:prstGeom prst="rect">
            <a:avLst/>
          </a:prstGeom>
        </p:spPr>
      </p:pic>
      <p:sp>
        <p:nvSpPr>
          <p:cNvPr id="5" name="제목 4"/>
          <p:cNvSpPr>
            <a:spLocks noGrp="1"/>
          </p:cNvSpPr>
          <p:nvPr>
            <p:ph type="title"/>
          </p:nvPr>
        </p:nvSpPr>
        <p:spPr/>
        <p:txBody>
          <a:bodyPr/>
          <a:lstStyle/>
          <a:p>
            <a:endParaRPr lang="ko-KR" altLang="en-US"/>
          </a:p>
        </p:txBody>
      </p:sp>
    </p:spTree>
    <p:extLst>
      <p:ext uri="{BB962C8B-B14F-4D97-AF65-F5344CB8AC3E}">
        <p14:creationId xmlns:p14="http://schemas.microsoft.com/office/powerpoint/2010/main" val="4221846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5"/>
            <a:ext cx="10515600" cy="879475"/>
          </a:xfrm>
        </p:spPr>
        <p:txBody>
          <a:bodyPr>
            <a:normAutofit/>
          </a:bodyPr>
          <a:lstStyle/>
          <a:p>
            <a:r>
              <a:rPr lang="en-US" altLang="ko-KR" sz="3600" dirty="0" smtClean="0"/>
              <a:t>Current Internet state for mobility – Mobile IP</a:t>
            </a:r>
            <a:endParaRPr lang="ko-KR" altLang="en-US" sz="3600" dirty="0"/>
          </a:p>
        </p:txBody>
      </p:sp>
      <p:pic>
        <p:nvPicPr>
          <p:cNvPr id="4" name="내용 개체 틀 3"/>
          <p:cNvPicPr>
            <a:picLocks noGrp="1" noChangeAspect="1"/>
          </p:cNvPicPr>
          <p:nvPr>
            <p:ph idx="1"/>
          </p:nvPr>
        </p:nvPicPr>
        <p:blipFill>
          <a:blip r:embed="rId2"/>
          <a:stretch>
            <a:fillRect/>
          </a:stretch>
        </p:blipFill>
        <p:spPr>
          <a:xfrm>
            <a:off x="2438400" y="1649417"/>
            <a:ext cx="7494744" cy="4344983"/>
          </a:xfrm>
          <a:prstGeom prst="rect">
            <a:avLst/>
          </a:prstGeom>
        </p:spPr>
      </p:pic>
    </p:spTree>
    <p:extLst>
      <p:ext uri="{BB962C8B-B14F-4D97-AF65-F5344CB8AC3E}">
        <p14:creationId xmlns:p14="http://schemas.microsoft.com/office/powerpoint/2010/main" val="1365938655"/>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TotalTime>
  <Words>3457</Words>
  <Application>Microsoft Office PowerPoint</Application>
  <PresentationFormat>와이드스크린</PresentationFormat>
  <Paragraphs>287</Paragraphs>
  <Slides>57</Slides>
  <Notes>0</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57</vt:i4>
      </vt:variant>
    </vt:vector>
  </HeadingPairs>
  <TitlesOfParts>
    <vt:vector size="61" baseType="lpstr">
      <vt:lpstr>맑은 고딕</vt:lpstr>
      <vt:lpstr>Arial</vt:lpstr>
      <vt:lpstr>Wingdings</vt:lpstr>
      <vt:lpstr>Office 테마</vt:lpstr>
      <vt:lpstr>Routing in Future Internet</vt:lpstr>
      <vt:lpstr>Brief History of IP</vt:lpstr>
      <vt:lpstr>Brief History of IP</vt:lpstr>
      <vt:lpstr>Growth of BGP entries</vt:lpstr>
      <vt:lpstr>Challenges in Future Internet Routing</vt:lpstr>
      <vt:lpstr>Problems of Current Internet: Mobility</vt:lpstr>
      <vt:lpstr>Problems of Current Internet: Mobility</vt:lpstr>
      <vt:lpstr>PowerPoint 프레젠테이션</vt:lpstr>
      <vt:lpstr>Current Internet state for mobility – Mobile IP</vt:lpstr>
      <vt:lpstr>Current Internet state for mobility</vt:lpstr>
      <vt:lpstr>Problems of Current Internet: Multihoming</vt:lpstr>
      <vt:lpstr>Advantages of multihomed network</vt:lpstr>
      <vt:lpstr>Problems of multihomed nework</vt:lpstr>
      <vt:lpstr>Example of Multihomed station and network</vt:lpstr>
      <vt:lpstr>Problems of current Internet: Multipath</vt:lpstr>
      <vt:lpstr>Programmable path</vt:lpstr>
      <vt:lpstr>Programmable path</vt:lpstr>
      <vt:lpstr>Router Scalability</vt:lpstr>
      <vt:lpstr>Scalability Threats</vt:lpstr>
      <vt:lpstr>The proposed solution</vt:lpstr>
      <vt:lpstr>Locator-identifier split (Loc/ID split)</vt:lpstr>
      <vt:lpstr>Locator-identifier split (Loc/ID split)</vt:lpstr>
      <vt:lpstr>Loc/ID Split – Indirect Forwarding</vt:lpstr>
      <vt:lpstr>Loc/ID Split – Indirect Forwarding</vt:lpstr>
      <vt:lpstr>Loc/ID Split – Network Based Approach</vt:lpstr>
      <vt:lpstr>Loc/ID Split – Network Based Approach</vt:lpstr>
      <vt:lpstr>Loc/ID Split – Network Based Approach</vt:lpstr>
      <vt:lpstr>Loc/ID Split – Network Based Approach</vt:lpstr>
      <vt:lpstr>Loc/ID Split – Host-based Approach</vt:lpstr>
      <vt:lpstr>Loc/ID Split – Host-based Approach</vt:lpstr>
      <vt:lpstr>Loc/ID Split – Host Based Approach</vt:lpstr>
      <vt:lpstr>Loc/ID Split – Host-based Approach</vt:lpstr>
      <vt:lpstr>Loc/ID Split – Host-based Approach</vt:lpstr>
      <vt:lpstr>Loc/ID Split – Host-based Approach</vt:lpstr>
      <vt:lpstr>Loc/ID Split – Host-based Approach</vt:lpstr>
      <vt:lpstr>Flat Routing</vt:lpstr>
      <vt:lpstr>Flat Routing</vt:lpstr>
      <vt:lpstr>Flat Routing</vt:lpstr>
      <vt:lpstr>Flat Routing</vt:lpstr>
      <vt:lpstr>Network Mobility</vt:lpstr>
      <vt:lpstr>Classic Mobile IP node</vt:lpstr>
      <vt:lpstr>Network Mobility (NEMO) basic operation</vt:lpstr>
      <vt:lpstr>NEMO</vt:lpstr>
      <vt:lpstr>Network Mobility</vt:lpstr>
      <vt:lpstr>Content Activity based Short-cut Routing in Content Centric Networks</vt:lpstr>
      <vt:lpstr>Basic Idea of Content-centric Networking</vt:lpstr>
      <vt:lpstr>NDN (Named Data Networking)</vt:lpstr>
      <vt:lpstr>Short Cut Routing Design</vt:lpstr>
      <vt:lpstr>Short Cut Routing Design</vt:lpstr>
      <vt:lpstr>Short Cut Routing Design</vt:lpstr>
      <vt:lpstr>Short Cut Routing Design</vt:lpstr>
      <vt:lpstr>Short-Cut Routing table construction</vt:lpstr>
      <vt:lpstr>Short Cut Routing Design</vt:lpstr>
      <vt:lpstr>Short Cut Routing Design</vt:lpstr>
      <vt:lpstr>Short Cut Routing Design</vt:lpstr>
      <vt:lpstr>Short Cut Routing Design</vt:lpstr>
      <vt:lpstr>Short Cut Routing Design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Routing in Future Internet</dc:title>
  <dc:creator>최덕재</dc:creator>
  <cp:lastModifiedBy>최덕재</cp:lastModifiedBy>
  <cp:revision>49</cp:revision>
  <dcterms:created xsi:type="dcterms:W3CDTF">2015-03-28T12:35:59Z</dcterms:created>
  <dcterms:modified xsi:type="dcterms:W3CDTF">2015-03-30T15:30:28Z</dcterms:modified>
</cp:coreProperties>
</file>